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ink/ink1.xml" ContentType="application/inkml+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348" r:id="rId2"/>
    <p:sldId id="318" r:id="rId3"/>
    <p:sldId id="327" r:id="rId4"/>
    <p:sldId id="747" r:id="rId5"/>
    <p:sldId id="827" r:id="rId6"/>
    <p:sldId id="260" r:id="rId7"/>
    <p:sldId id="320" r:id="rId8"/>
    <p:sldId id="745" r:id="rId9"/>
    <p:sldId id="321" r:id="rId10"/>
    <p:sldId id="256" r:id="rId11"/>
    <p:sldId id="826" r:id="rId12"/>
    <p:sldId id="822" r:id="rId13"/>
    <p:sldId id="824" r:id="rId14"/>
    <p:sldId id="305" r:id="rId15"/>
    <p:sldId id="306" r:id="rId16"/>
    <p:sldId id="281" r:id="rId17"/>
    <p:sldId id="261" r:id="rId18"/>
    <p:sldId id="292" r:id="rId19"/>
    <p:sldId id="837" r:id="rId20"/>
    <p:sldId id="838" r:id="rId21"/>
    <p:sldId id="346" r:id="rId22"/>
    <p:sldId id="290" r:id="rId23"/>
    <p:sldId id="307" r:id="rId24"/>
    <p:sldId id="828" r:id="rId25"/>
    <p:sldId id="807" r:id="rId26"/>
    <p:sldId id="808" r:id="rId27"/>
    <p:sldId id="810" r:id="rId28"/>
    <p:sldId id="812" r:id="rId29"/>
    <p:sldId id="813" r:id="rId30"/>
    <p:sldId id="814" r:id="rId31"/>
    <p:sldId id="815" r:id="rId32"/>
    <p:sldId id="829" r:id="rId33"/>
    <p:sldId id="830" r:id="rId34"/>
    <p:sldId id="831" r:id="rId35"/>
    <p:sldId id="832" r:id="rId36"/>
    <p:sldId id="833" r:id="rId37"/>
    <p:sldId id="834" r:id="rId38"/>
    <p:sldId id="746" r:id="rId39"/>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19" autoAdjust="0"/>
    <p:restoredTop sz="94660"/>
  </p:normalViewPr>
  <p:slideViewPr>
    <p:cSldViewPr snapToGrid="0">
      <p:cViewPr varScale="1">
        <p:scale>
          <a:sx n="94" d="100"/>
          <a:sy n="94" d="100"/>
        </p:scale>
        <p:origin x="45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danv\Documents\SIR%20Info\SIR%20Inc%202025%20Financial%20Summary.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file:///C:\Users\adanv\Documents\SIR%20Info\2025-02-20%20Members%20SIR%20Branch%2035.xls"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C:\Users\adanv\Documents\SIR%20Info\Branch%20Membership%20Ranking%20Data-250318B.xlsx"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903546556944584E-2"/>
          <c:y val="3.4632398901346555E-2"/>
          <c:w val="0.51119172813331426"/>
          <c:h val="0.94557765886931255"/>
        </c:manualLayout>
      </c:layout>
      <c:pie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3FB4-4DF7-8420-7560149D5AE1}"/>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3FB4-4DF7-8420-7560149D5AE1}"/>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3FB4-4DF7-8420-7560149D5AE1}"/>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3FB4-4DF7-8420-7560149D5AE1}"/>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3FB4-4DF7-8420-7560149D5AE1}"/>
              </c:ext>
            </c:extLst>
          </c:dPt>
          <c:dPt>
            <c:idx val="5"/>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3FB4-4DF7-8420-7560149D5AE1}"/>
              </c:ext>
            </c:extLst>
          </c:dPt>
          <c:dPt>
            <c:idx val="6"/>
            <c:bubble3D val="0"/>
            <c:spPr>
              <a:solidFill>
                <a:schemeClr val="accent1">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D-3FB4-4DF7-8420-7560149D5AE1}"/>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Sheet1!$L$55:$L$61</c:f>
              <c:strCache>
                <c:ptCount val="7"/>
                <c:pt idx="0">
                  <c:v>Insurance</c:v>
                </c:pt>
                <c:pt idx="1">
                  <c:v>State/Area Mtgs</c:v>
                </c:pt>
                <c:pt idx="2">
                  <c:v>Marketing &amp; Activities</c:v>
                </c:pt>
                <c:pt idx="3">
                  <c:v>Legal</c:v>
                </c:pt>
                <c:pt idx="4">
                  <c:v>Admin &amp; Misc</c:v>
                </c:pt>
                <c:pt idx="5">
                  <c:v>CA Tax &amp; Fee</c:v>
                </c:pt>
                <c:pt idx="6">
                  <c:v>Training</c:v>
                </c:pt>
              </c:strCache>
            </c:strRef>
          </c:cat>
          <c:val>
            <c:numRef>
              <c:f>Sheet1!$M$55:$M$61</c:f>
              <c:numCache>
                <c:formatCode>"$"#,##0</c:formatCode>
                <c:ptCount val="7"/>
                <c:pt idx="0">
                  <c:v>54000</c:v>
                </c:pt>
                <c:pt idx="1">
                  <c:v>13900</c:v>
                </c:pt>
                <c:pt idx="2">
                  <c:v>13800</c:v>
                </c:pt>
                <c:pt idx="3">
                  <c:v>7500</c:v>
                </c:pt>
                <c:pt idx="4">
                  <c:v>6800</c:v>
                </c:pt>
                <c:pt idx="5">
                  <c:v>4274</c:v>
                </c:pt>
                <c:pt idx="6">
                  <c:v>2000</c:v>
                </c:pt>
              </c:numCache>
            </c:numRef>
          </c:val>
          <c:extLst>
            <c:ext xmlns:c16="http://schemas.microsoft.com/office/drawing/2014/chart" uri="{C3380CC4-5D6E-409C-BE32-E72D297353CC}">
              <c16:uniqueId val="{0000000E-3FB4-4DF7-8420-7560149D5AE1}"/>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513598310635641"/>
          <c:y val="5.8769577918470955E-2"/>
          <c:w val="0.3486401689364359"/>
          <c:h val="0.88246064542516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2200" b="0" i="0" u="none" strike="noStrike" kern="1200" baseline="0">
              <a:solidFill>
                <a:schemeClr val="dk1">
                  <a:lumMod val="75000"/>
                  <a:lumOff val="25000"/>
                </a:schemeClr>
              </a:solidFill>
              <a:latin typeface="Lato" panose="020F0502020204030203" pitchFamily="34" charset="0"/>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156082"/>
            </a:solidFill>
            <a:ln w="25400">
              <a:noFill/>
            </a:ln>
          </c:spPr>
          <c:invertIfNegative val="0"/>
          <c:dPt>
            <c:idx val="1"/>
            <c:invertIfNegative val="0"/>
            <c:bubble3D val="0"/>
            <c:spPr>
              <a:solidFill>
                <a:srgbClr val="00B050"/>
              </a:solidFill>
              <a:ln w="25400">
                <a:noFill/>
              </a:ln>
            </c:spPr>
            <c:extLst>
              <c:ext xmlns:c16="http://schemas.microsoft.com/office/drawing/2014/chart" uri="{C3380CC4-5D6E-409C-BE32-E72D297353CC}">
                <c16:uniqueId val="{00000001-D704-46C7-B3A1-30DFA07438F6}"/>
              </c:ext>
            </c:extLst>
          </c:dPt>
          <c:dPt>
            <c:idx val="2"/>
            <c:invertIfNegative val="0"/>
            <c:bubble3D val="0"/>
            <c:spPr>
              <a:solidFill>
                <a:srgbClr val="00B050"/>
              </a:solidFill>
              <a:ln w="25400">
                <a:noFill/>
              </a:ln>
            </c:spPr>
            <c:extLst>
              <c:ext xmlns:c16="http://schemas.microsoft.com/office/drawing/2014/chart" uri="{C3380CC4-5D6E-409C-BE32-E72D297353CC}">
                <c16:uniqueId val="{00000003-D704-46C7-B3A1-30DFA07438F6}"/>
              </c:ext>
            </c:extLst>
          </c:dPt>
          <c:dPt>
            <c:idx val="3"/>
            <c:invertIfNegative val="0"/>
            <c:bubble3D val="0"/>
            <c:spPr>
              <a:solidFill>
                <a:srgbClr val="0070C0"/>
              </a:solidFill>
              <a:ln w="25400">
                <a:noFill/>
              </a:ln>
            </c:spPr>
            <c:extLst>
              <c:ext xmlns:c16="http://schemas.microsoft.com/office/drawing/2014/chart" uri="{C3380CC4-5D6E-409C-BE32-E72D297353CC}">
                <c16:uniqueId val="{00000005-D704-46C7-B3A1-30DFA07438F6}"/>
              </c:ext>
            </c:extLst>
          </c:dPt>
          <c:dPt>
            <c:idx val="4"/>
            <c:invertIfNegative val="0"/>
            <c:bubble3D val="0"/>
            <c:spPr>
              <a:solidFill>
                <a:srgbClr val="0070C0"/>
              </a:solidFill>
              <a:ln w="25400">
                <a:noFill/>
              </a:ln>
            </c:spPr>
            <c:extLst>
              <c:ext xmlns:c16="http://schemas.microsoft.com/office/drawing/2014/chart" uri="{C3380CC4-5D6E-409C-BE32-E72D297353CC}">
                <c16:uniqueId val="{00000007-D704-46C7-B3A1-30DFA07438F6}"/>
              </c:ext>
            </c:extLst>
          </c:dPt>
          <c:dPt>
            <c:idx val="5"/>
            <c:invertIfNegative val="0"/>
            <c:bubble3D val="0"/>
            <c:spPr>
              <a:solidFill>
                <a:srgbClr val="FFC000"/>
              </a:solidFill>
              <a:ln w="25400">
                <a:noFill/>
              </a:ln>
            </c:spPr>
            <c:extLst>
              <c:ext xmlns:c16="http://schemas.microsoft.com/office/drawing/2014/chart" uri="{C3380CC4-5D6E-409C-BE32-E72D297353CC}">
                <c16:uniqueId val="{00000009-D704-46C7-B3A1-30DFA07438F6}"/>
              </c:ext>
            </c:extLst>
          </c:dPt>
          <c:dPt>
            <c:idx val="6"/>
            <c:invertIfNegative val="0"/>
            <c:bubble3D val="0"/>
            <c:spPr>
              <a:solidFill>
                <a:srgbClr val="FF0000"/>
              </a:solidFill>
              <a:ln w="25400">
                <a:noFill/>
              </a:ln>
            </c:spPr>
            <c:extLst>
              <c:ext xmlns:c16="http://schemas.microsoft.com/office/drawing/2014/chart" uri="{C3380CC4-5D6E-409C-BE32-E72D297353CC}">
                <c16:uniqueId val="{0000000B-D704-46C7-B3A1-30DFA07438F6}"/>
              </c:ext>
            </c:extLst>
          </c:dPt>
          <c:dPt>
            <c:idx val="7"/>
            <c:invertIfNegative val="0"/>
            <c:bubble3D val="0"/>
            <c:spPr>
              <a:solidFill>
                <a:srgbClr val="FF0000"/>
              </a:solidFill>
              <a:ln w="25400">
                <a:noFill/>
              </a:ln>
            </c:spPr>
            <c:extLst>
              <c:ext xmlns:c16="http://schemas.microsoft.com/office/drawing/2014/chart" uri="{C3380CC4-5D6E-409C-BE32-E72D297353CC}">
                <c16:uniqueId val="{0000000D-D704-46C7-B3A1-30DFA07438F6}"/>
              </c:ext>
            </c:extLst>
          </c:dPt>
          <c:dPt>
            <c:idx val="8"/>
            <c:invertIfNegative val="0"/>
            <c:bubble3D val="0"/>
            <c:spPr>
              <a:solidFill>
                <a:srgbClr val="FF0000"/>
              </a:solidFill>
              <a:ln w="25400">
                <a:noFill/>
              </a:ln>
            </c:spPr>
            <c:extLst>
              <c:ext xmlns:c16="http://schemas.microsoft.com/office/drawing/2014/chart" uri="{C3380CC4-5D6E-409C-BE32-E72D297353CC}">
                <c16:uniqueId val="{0000000F-D704-46C7-B3A1-30DFA07438F6}"/>
              </c:ext>
            </c:extLst>
          </c:dPt>
          <c:dPt>
            <c:idx val="9"/>
            <c:invertIfNegative val="0"/>
            <c:bubble3D val="0"/>
            <c:spPr>
              <a:solidFill>
                <a:srgbClr val="FF0000"/>
              </a:solidFill>
              <a:ln w="25400">
                <a:noFill/>
              </a:ln>
            </c:spPr>
            <c:extLst>
              <c:ext xmlns:c16="http://schemas.microsoft.com/office/drawing/2014/chart" uri="{C3380CC4-5D6E-409C-BE32-E72D297353CC}">
                <c16:uniqueId val="{00000011-D704-46C7-B3A1-30DFA07438F6}"/>
              </c:ext>
            </c:extLst>
          </c:dPt>
          <c:cat>
            <c:strRef>
              <c:f>Members!$AS$1:$AS$11</c:f>
              <c:strCache>
                <c:ptCount val="11"/>
                <c:pt idx="0">
                  <c:v>50-&gt;54</c:v>
                </c:pt>
                <c:pt idx="1">
                  <c:v>55-&gt;59</c:v>
                </c:pt>
                <c:pt idx="2">
                  <c:v>60-&gt;64</c:v>
                </c:pt>
                <c:pt idx="3">
                  <c:v>65-&gt;69</c:v>
                </c:pt>
                <c:pt idx="4">
                  <c:v>70-&gt;74</c:v>
                </c:pt>
                <c:pt idx="5">
                  <c:v>75-&gt;79</c:v>
                </c:pt>
                <c:pt idx="6">
                  <c:v>80-&gt;84</c:v>
                </c:pt>
                <c:pt idx="7">
                  <c:v>84-&gt;89</c:v>
                </c:pt>
                <c:pt idx="8">
                  <c:v>90-&gt;94</c:v>
                </c:pt>
                <c:pt idx="9">
                  <c:v>95&gt;99</c:v>
                </c:pt>
                <c:pt idx="10">
                  <c:v>&gt;100</c:v>
                </c:pt>
              </c:strCache>
            </c:strRef>
          </c:cat>
          <c:val>
            <c:numRef>
              <c:f>Members!$AT$1:$AT$11</c:f>
              <c:numCache>
                <c:formatCode>General</c:formatCode>
                <c:ptCount val="11"/>
                <c:pt idx="0">
                  <c:v>1</c:v>
                </c:pt>
                <c:pt idx="1">
                  <c:v>7</c:v>
                </c:pt>
                <c:pt idx="2">
                  <c:v>10</c:v>
                </c:pt>
                <c:pt idx="3">
                  <c:v>22</c:v>
                </c:pt>
                <c:pt idx="4">
                  <c:v>47</c:v>
                </c:pt>
                <c:pt idx="5">
                  <c:v>74</c:v>
                </c:pt>
                <c:pt idx="6">
                  <c:v>73</c:v>
                </c:pt>
                <c:pt idx="7">
                  <c:v>44</c:v>
                </c:pt>
                <c:pt idx="8">
                  <c:v>22</c:v>
                </c:pt>
                <c:pt idx="9">
                  <c:v>3</c:v>
                </c:pt>
                <c:pt idx="10">
                  <c:v>0</c:v>
                </c:pt>
              </c:numCache>
            </c:numRef>
          </c:val>
          <c:extLst>
            <c:ext xmlns:c16="http://schemas.microsoft.com/office/drawing/2014/chart" uri="{C3380CC4-5D6E-409C-BE32-E72D297353CC}">
              <c16:uniqueId val="{00000012-D704-46C7-B3A1-30DFA07438F6}"/>
            </c:ext>
          </c:extLst>
        </c:ser>
        <c:dLbls>
          <c:showLegendKey val="0"/>
          <c:showVal val="0"/>
          <c:showCatName val="0"/>
          <c:showSerName val="0"/>
          <c:showPercent val="0"/>
          <c:showBubbleSize val="0"/>
        </c:dLbls>
        <c:gapWidth val="219"/>
        <c:overlap val="-27"/>
        <c:axId val="86706783"/>
        <c:axId val="1"/>
      </c:barChart>
      <c:catAx>
        <c:axId val="867067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ln w="12700">
            <a:noFill/>
          </a:ln>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86706783"/>
        <c:crosses val="autoZero"/>
        <c:crossBetween val="between"/>
      </c:valAx>
      <c:spPr>
        <a:noFill/>
        <a:ln w="25400">
          <a:noFill/>
        </a:ln>
      </c:spPr>
    </c:plotArea>
    <c:plotVisOnly val="1"/>
    <c:dispBlanksAs val="gap"/>
    <c:showDLblsOverMax val="0"/>
  </c:chart>
  <c:spPr>
    <a:solidFill>
      <a:schemeClr val="bg1"/>
    </a:solidFill>
    <a:ln w="19050" cap="flat" cmpd="sng" algn="ctr">
      <a:solidFill>
        <a:schemeClr val="tx1"/>
      </a:solidFill>
      <a:round/>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00B050"/>
              </a:solidFill>
              <a:ln>
                <a:noFill/>
              </a:ln>
              <a:effectLst/>
            </c:spPr>
            <c:extLst>
              <c:ext xmlns:c16="http://schemas.microsoft.com/office/drawing/2014/chart" uri="{C3380CC4-5D6E-409C-BE32-E72D297353CC}">
                <c16:uniqueId val="{00000001-B1A9-4452-9B42-2E4CD65EEF42}"/>
              </c:ext>
            </c:extLst>
          </c:dPt>
          <c:dPt>
            <c:idx val="1"/>
            <c:invertIfNegative val="0"/>
            <c:bubble3D val="0"/>
            <c:spPr>
              <a:solidFill>
                <a:srgbClr val="00B050"/>
              </a:solidFill>
              <a:ln>
                <a:noFill/>
              </a:ln>
              <a:effectLst/>
            </c:spPr>
            <c:extLst>
              <c:ext xmlns:c16="http://schemas.microsoft.com/office/drawing/2014/chart" uri="{C3380CC4-5D6E-409C-BE32-E72D297353CC}">
                <c16:uniqueId val="{00000003-B1A9-4452-9B42-2E4CD65EEF42}"/>
              </c:ext>
            </c:extLst>
          </c:dPt>
          <c:dPt>
            <c:idx val="2"/>
            <c:invertIfNegative val="0"/>
            <c:bubble3D val="0"/>
            <c:spPr>
              <a:solidFill>
                <a:srgbClr val="00B050"/>
              </a:solidFill>
              <a:ln>
                <a:noFill/>
              </a:ln>
              <a:effectLst/>
            </c:spPr>
            <c:extLst>
              <c:ext xmlns:c16="http://schemas.microsoft.com/office/drawing/2014/chart" uri="{C3380CC4-5D6E-409C-BE32-E72D297353CC}">
                <c16:uniqueId val="{00000005-B1A9-4452-9B42-2E4CD65EEF42}"/>
              </c:ext>
            </c:extLst>
          </c:dPt>
          <c:dPt>
            <c:idx val="3"/>
            <c:invertIfNegative val="0"/>
            <c:bubble3D val="0"/>
            <c:spPr>
              <a:solidFill>
                <a:srgbClr val="00B0F0"/>
              </a:solidFill>
              <a:ln>
                <a:noFill/>
              </a:ln>
              <a:effectLst/>
            </c:spPr>
            <c:extLst>
              <c:ext xmlns:c16="http://schemas.microsoft.com/office/drawing/2014/chart" uri="{C3380CC4-5D6E-409C-BE32-E72D297353CC}">
                <c16:uniqueId val="{00000007-B1A9-4452-9B42-2E4CD65EEF42}"/>
              </c:ext>
            </c:extLst>
          </c:dPt>
          <c:dPt>
            <c:idx val="4"/>
            <c:invertIfNegative val="0"/>
            <c:bubble3D val="0"/>
            <c:spPr>
              <a:solidFill>
                <a:srgbClr val="FFC000"/>
              </a:solidFill>
              <a:ln>
                <a:noFill/>
              </a:ln>
              <a:effectLst/>
            </c:spPr>
            <c:extLst>
              <c:ext xmlns:c16="http://schemas.microsoft.com/office/drawing/2014/chart" uri="{C3380CC4-5D6E-409C-BE32-E72D297353CC}">
                <c16:uniqueId val="{00000009-B1A9-4452-9B42-2E4CD65EEF42}"/>
              </c:ext>
            </c:extLst>
          </c:dPt>
          <c:dPt>
            <c:idx val="5"/>
            <c:invertIfNegative val="0"/>
            <c:bubble3D val="0"/>
            <c:spPr>
              <a:solidFill>
                <a:srgbClr val="FFC000"/>
              </a:solidFill>
              <a:ln>
                <a:noFill/>
              </a:ln>
              <a:effectLst/>
            </c:spPr>
            <c:extLst>
              <c:ext xmlns:c16="http://schemas.microsoft.com/office/drawing/2014/chart" uri="{C3380CC4-5D6E-409C-BE32-E72D297353CC}">
                <c16:uniqueId val="{0000000B-B1A9-4452-9B42-2E4CD65EEF42}"/>
              </c:ext>
            </c:extLst>
          </c:dPt>
          <c:dPt>
            <c:idx val="6"/>
            <c:invertIfNegative val="0"/>
            <c:bubble3D val="0"/>
            <c:spPr>
              <a:solidFill>
                <a:srgbClr val="FF0000"/>
              </a:solidFill>
              <a:ln>
                <a:noFill/>
              </a:ln>
              <a:effectLst/>
            </c:spPr>
            <c:extLst>
              <c:ext xmlns:c16="http://schemas.microsoft.com/office/drawing/2014/chart" uri="{C3380CC4-5D6E-409C-BE32-E72D297353CC}">
                <c16:uniqueId val="{0000000D-B1A9-4452-9B42-2E4CD65EEF42}"/>
              </c:ext>
            </c:extLst>
          </c:dPt>
          <c:dPt>
            <c:idx val="7"/>
            <c:invertIfNegative val="0"/>
            <c:bubble3D val="0"/>
            <c:spPr>
              <a:solidFill>
                <a:srgbClr val="FF0000"/>
              </a:solidFill>
              <a:ln>
                <a:noFill/>
              </a:ln>
              <a:effectLst/>
            </c:spPr>
            <c:extLst>
              <c:ext xmlns:c16="http://schemas.microsoft.com/office/drawing/2014/chart" uri="{C3380CC4-5D6E-409C-BE32-E72D297353CC}">
                <c16:uniqueId val="{0000000F-B1A9-4452-9B42-2E4CD65EEF42}"/>
              </c:ext>
            </c:extLst>
          </c:dPt>
          <c:dPt>
            <c:idx val="8"/>
            <c:invertIfNegative val="0"/>
            <c:bubble3D val="0"/>
            <c:spPr>
              <a:solidFill>
                <a:srgbClr val="FF0000"/>
              </a:solidFill>
              <a:ln>
                <a:noFill/>
              </a:ln>
              <a:effectLst/>
            </c:spPr>
            <c:extLst>
              <c:ext xmlns:c16="http://schemas.microsoft.com/office/drawing/2014/chart" uri="{C3380CC4-5D6E-409C-BE32-E72D297353CC}">
                <c16:uniqueId val="{00000011-B1A9-4452-9B42-2E4CD65EEF42}"/>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Summary!$F$3:$F$11</c:f>
              <c:strCache>
                <c:ptCount val="9"/>
                <c:pt idx="0">
                  <c:v>&gt;10%</c:v>
                </c:pt>
                <c:pt idx="1">
                  <c:v>5%-&gt;10%</c:v>
                </c:pt>
                <c:pt idx="2">
                  <c:v>0%-&gt;5%</c:v>
                </c:pt>
                <c:pt idx="3">
                  <c:v>Flat</c:v>
                </c:pt>
                <c:pt idx="4">
                  <c:v>&gt;0% -&gt; -5%</c:v>
                </c:pt>
                <c:pt idx="5">
                  <c:v>-6%-&gt;-10%</c:v>
                </c:pt>
                <c:pt idx="6">
                  <c:v>-11%-&gt;-15%</c:v>
                </c:pt>
                <c:pt idx="7">
                  <c:v>-16%-&gt;-20%</c:v>
                </c:pt>
                <c:pt idx="8">
                  <c:v>-21%-&gt;-25%</c:v>
                </c:pt>
              </c:strCache>
            </c:strRef>
          </c:cat>
          <c:val>
            <c:numRef>
              <c:f>Summary!$G$3:$G$11</c:f>
              <c:numCache>
                <c:formatCode>General</c:formatCode>
                <c:ptCount val="9"/>
                <c:pt idx="0">
                  <c:v>9</c:v>
                </c:pt>
                <c:pt idx="1">
                  <c:v>11</c:v>
                </c:pt>
                <c:pt idx="2">
                  <c:v>12</c:v>
                </c:pt>
                <c:pt idx="3">
                  <c:v>5</c:v>
                </c:pt>
                <c:pt idx="4">
                  <c:v>12</c:v>
                </c:pt>
                <c:pt idx="5">
                  <c:v>15</c:v>
                </c:pt>
                <c:pt idx="6">
                  <c:v>7</c:v>
                </c:pt>
                <c:pt idx="7">
                  <c:v>2</c:v>
                </c:pt>
                <c:pt idx="8">
                  <c:v>4</c:v>
                </c:pt>
              </c:numCache>
            </c:numRef>
          </c:val>
          <c:extLst>
            <c:ext xmlns:c16="http://schemas.microsoft.com/office/drawing/2014/chart" uri="{C3380CC4-5D6E-409C-BE32-E72D297353CC}">
              <c16:uniqueId val="{00000012-B1A9-4452-9B42-2E4CD65EEF42}"/>
            </c:ext>
          </c:extLst>
        </c:ser>
        <c:dLbls>
          <c:dLblPos val="outEnd"/>
          <c:showLegendKey val="0"/>
          <c:showVal val="1"/>
          <c:showCatName val="0"/>
          <c:showSerName val="0"/>
          <c:showPercent val="0"/>
          <c:showBubbleSize val="0"/>
        </c:dLbls>
        <c:gapWidth val="219"/>
        <c:overlap val="-27"/>
        <c:axId val="589596239"/>
        <c:axId val="801549567"/>
      </c:barChart>
      <c:catAx>
        <c:axId val="5895962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defRPr>
            </a:pPr>
            <a:endParaRPr lang="en-US"/>
          </a:p>
        </c:txPr>
        <c:crossAx val="801549567"/>
        <c:crosses val="autoZero"/>
        <c:auto val="1"/>
        <c:lblAlgn val="ctr"/>
        <c:lblOffset val="100"/>
        <c:noMultiLvlLbl val="0"/>
      </c:catAx>
      <c:valAx>
        <c:axId val="801549567"/>
        <c:scaling>
          <c:orientation val="minMax"/>
        </c:scaling>
        <c:delete val="0"/>
        <c:axPos val="l"/>
        <c:majorGridlines>
          <c:spPr>
            <a:ln w="12700"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589596239"/>
        <c:crosses val="autoZero"/>
        <c:crossBetween val="between"/>
      </c:valAx>
      <c:spPr>
        <a:noFill/>
        <a:ln>
          <a:noFill/>
        </a:ln>
        <a:effectLst/>
      </c:spPr>
    </c:plotArea>
    <c:plotVisOnly val="1"/>
    <c:dispBlanksAs val="gap"/>
    <c:showDLblsOverMax val="0"/>
  </c:chart>
  <c:spPr>
    <a:noFill/>
    <a:ln w="19050">
      <a:solidFill>
        <a:schemeClr val="tx1"/>
      </a:solid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chemeClr val="accent6"/>
              </a:solidFill>
              <a:round/>
            </a:ln>
            <a:effectLst/>
          </c:spPr>
          <c:marker>
            <c:symbol val="none"/>
          </c:marker>
          <c:cat>
            <c:numRef>
              <c:f>Sheet1!$B$1:$AK$1</c:f>
              <c:numCache>
                <c:formatCode>#,##0</c:formatCode>
                <c:ptCount val="36"/>
                <c:pt idx="0">
                  <c:v>88</c:v>
                </c:pt>
                <c:pt idx="1">
                  <c:v>89</c:v>
                </c:pt>
                <c:pt idx="2">
                  <c:v>90</c:v>
                </c:pt>
                <c:pt idx="3">
                  <c:v>91</c:v>
                </c:pt>
                <c:pt idx="4">
                  <c:v>92</c:v>
                </c:pt>
                <c:pt idx="5">
                  <c:v>93</c:v>
                </c:pt>
                <c:pt idx="6">
                  <c:v>94</c:v>
                </c:pt>
                <c:pt idx="7">
                  <c:v>95</c:v>
                </c:pt>
                <c:pt idx="8">
                  <c:v>96</c:v>
                </c:pt>
                <c:pt idx="9">
                  <c:v>97</c:v>
                </c:pt>
                <c:pt idx="10">
                  <c:v>98</c:v>
                </c:pt>
                <c:pt idx="11">
                  <c:v>99</c:v>
                </c:pt>
                <c:pt idx="12">
                  <c:v>0</c:v>
                </c:pt>
                <c:pt idx="13">
                  <c:v>1</c:v>
                </c:pt>
                <c:pt idx="14">
                  <c:v>2</c:v>
                </c:pt>
                <c:pt idx="15">
                  <c:v>3</c:v>
                </c:pt>
                <c:pt idx="16">
                  <c:v>4</c:v>
                </c:pt>
                <c:pt idx="17">
                  <c:v>5</c:v>
                </c:pt>
                <c:pt idx="18">
                  <c:v>6</c:v>
                </c:pt>
                <c:pt idx="19">
                  <c:v>7</c:v>
                </c:pt>
                <c:pt idx="20">
                  <c:v>8</c:v>
                </c:pt>
                <c:pt idx="21">
                  <c:v>9</c:v>
                </c:pt>
                <c:pt idx="22">
                  <c:v>10</c:v>
                </c:pt>
                <c:pt idx="23">
                  <c:v>11</c:v>
                </c:pt>
                <c:pt idx="24">
                  <c:v>12</c:v>
                </c:pt>
                <c:pt idx="25">
                  <c:v>13</c:v>
                </c:pt>
                <c:pt idx="26">
                  <c:v>14</c:v>
                </c:pt>
                <c:pt idx="27">
                  <c:v>15</c:v>
                </c:pt>
                <c:pt idx="28">
                  <c:v>16</c:v>
                </c:pt>
                <c:pt idx="29">
                  <c:v>17</c:v>
                </c:pt>
                <c:pt idx="30">
                  <c:v>18</c:v>
                </c:pt>
                <c:pt idx="31">
                  <c:v>19</c:v>
                </c:pt>
                <c:pt idx="32">
                  <c:v>20</c:v>
                </c:pt>
                <c:pt idx="33">
                  <c:v>21</c:v>
                </c:pt>
                <c:pt idx="34">
                  <c:v>22</c:v>
                </c:pt>
                <c:pt idx="35">
                  <c:v>23</c:v>
                </c:pt>
              </c:numCache>
            </c:numRef>
          </c:cat>
          <c:val>
            <c:numRef>
              <c:f>Sheet1!$B$2:$AL$2</c:f>
              <c:numCache>
                <c:formatCode>#,##0</c:formatCode>
                <c:ptCount val="37"/>
                <c:pt idx="0">
                  <c:v>275</c:v>
                </c:pt>
                <c:pt idx="1">
                  <c:v>275</c:v>
                </c:pt>
                <c:pt idx="2">
                  <c:v>275</c:v>
                </c:pt>
                <c:pt idx="3">
                  <c:v>275</c:v>
                </c:pt>
                <c:pt idx="4">
                  <c:v>275</c:v>
                </c:pt>
                <c:pt idx="5">
                  <c:v>260</c:v>
                </c:pt>
                <c:pt idx="6">
                  <c:v>247</c:v>
                </c:pt>
                <c:pt idx="7">
                  <c:v>234</c:v>
                </c:pt>
                <c:pt idx="8">
                  <c:v>222</c:v>
                </c:pt>
                <c:pt idx="9">
                  <c:v>206</c:v>
                </c:pt>
                <c:pt idx="10">
                  <c:v>201</c:v>
                </c:pt>
                <c:pt idx="11">
                  <c:v>176</c:v>
                </c:pt>
                <c:pt idx="12">
                  <c:v>162</c:v>
                </c:pt>
                <c:pt idx="13">
                  <c:v>161</c:v>
                </c:pt>
                <c:pt idx="14">
                  <c:v>154</c:v>
                </c:pt>
                <c:pt idx="15">
                  <c:v>134</c:v>
                </c:pt>
                <c:pt idx="16">
                  <c:v>124</c:v>
                </c:pt>
                <c:pt idx="17">
                  <c:v>107</c:v>
                </c:pt>
                <c:pt idx="18">
                  <c:v>106</c:v>
                </c:pt>
                <c:pt idx="19">
                  <c:v>100</c:v>
                </c:pt>
                <c:pt idx="20">
                  <c:v>97</c:v>
                </c:pt>
                <c:pt idx="21">
                  <c:v>92</c:v>
                </c:pt>
                <c:pt idx="22">
                  <c:v>92</c:v>
                </c:pt>
                <c:pt idx="23">
                  <c:v>78</c:v>
                </c:pt>
                <c:pt idx="24">
                  <c:v>70</c:v>
                </c:pt>
                <c:pt idx="25">
                  <c:v>57</c:v>
                </c:pt>
                <c:pt idx="26">
                  <c:v>59</c:v>
                </c:pt>
                <c:pt idx="27">
                  <c:v>68</c:v>
                </c:pt>
                <c:pt idx="28">
                  <c:v>65</c:v>
                </c:pt>
                <c:pt idx="29">
                  <c:v>80</c:v>
                </c:pt>
                <c:pt idx="30">
                  <c:v>100</c:v>
                </c:pt>
                <c:pt idx="31">
                  <c:v>105</c:v>
                </c:pt>
                <c:pt idx="32">
                  <c:v>94</c:v>
                </c:pt>
                <c:pt idx="33">
                  <c:v>86</c:v>
                </c:pt>
                <c:pt idx="34">
                  <c:v>69</c:v>
                </c:pt>
                <c:pt idx="35">
                  <c:v>71</c:v>
                </c:pt>
                <c:pt idx="36">
                  <c:v>73</c:v>
                </c:pt>
              </c:numCache>
            </c:numRef>
          </c:val>
          <c:smooth val="0"/>
          <c:extLst>
            <c:ext xmlns:c16="http://schemas.microsoft.com/office/drawing/2014/chart" uri="{C3380CC4-5D6E-409C-BE32-E72D297353CC}">
              <c16:uniqueId val="{00000000-F3DC-4094-BB10-46ED96210C1F}"/>
            </c:ext>
          </c:extLst>
        </c:ser>
        <c:dLbls>
          <c:showLegendKey val="0"/>
          <c:showVal val="0"/>
          <c:showCatName val="0"/>
          <c:showSerName val="0"/>
          <c:showPercent val="0"/>
          <c:showBubbleSize val="0"/>
        </c:dLbls>
        <c:smooth val="0"/>
        <c:axId val="1414286608"/>
        <c:axId val="1414267408"/>
      </c:lineChart>
      <c:catAx>
        <c:axId val="1414286608"/>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14267408"/>
        <c:crosses val="autoZero"/>
        <c:auto val="1"/>
        <c:lblAlgn val="ctr"/>
        <c:lblOffset val="100"/>
        <c:noMultiLvlLbl val="0"/>
      </c:catAx>
      <c:valAx>
        <c:axId val="141426740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142866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w="12700">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chemeClr val="accent6"/>
              </a:solidFill>
              <a:round/>
            </a:ln>
            <a:effectLst/>
          </c:spPr>
          <c:marker>
            <c:symbol val="none"/>
          </c:marker>
          <c:cat>
            <c:strRef>
              <c:f>Sheet1!$1:$1</c:f>
              <c:strCache>
                <c:ptCount val="38"/>
                <c:pt idx="0">
                  <c:v>Br\Yr</c:v>
                </c:pt>
                <c:pt idx="1">
                  <c:v>88</c:v>
                </c:pt>
                <c:pt idx="2">
                  <c:v>89</c:v>
                </c:pt>
                <c:pt idx="3">
                  <c:v>90</c:v>
                </c:pt>
                <c:pt idx="4">
                  <c:v>91</c:v>
                </c:pt>
                <c:pt idx="5">
                  <c:v>92</c:v>
                </c:pt>
                <c:pt idx="6">
                  <c:v>93</c:v>
                </c:pt>
                <c:pt idx="7">
                  <c:v>94</c:v>
                </c:pt>
                <c:pt idx="8">
                  <c:v>95</c:v>
                </c:pt>
                <c:pt idx="9">
                  <c:v>96</c:v>
                </c:pt>
                <c:pt idx="10">
                  <c:v>97</c:v>
                </c:pt>
                <c:pt idx="11">
                  <c:v>98</c:v>
                </c:pt>
                <c:pt idx="12">
                  <c:v>99</c:v>
                </c:pt>
                <c:pt idx="13">
                  <c:v>0</c:v>
                </c:pt>
                <c:pt idx="14">
                  <c:v>1</c:v>
                </c:pt>
                <c:pt idx="15">
                  <c:v>2</c:v>
                </c:pt>
                <c:pt idx="16">
                  <c:v>3</c:v>
                </c:pt>
                <c:pt idx="17">
                  <c:v>4</c:v>
                </c:pt>
                <c:pt idx="18">
                  <c:v>5</c:v>
                </c:pt>
                <c:pt idx="19">
                  <c:v>6</c:v>
                </c:pt>
                <c:pt idx="20">
                  <c:v>7</c:v>
                </c:pt>
                <c:pt idx="21">
                  <c:v>8</c:v>
                </c:pt>
                <c:pt idx="22">
                  <c:v>9</c:v>
                </c:pt>
                <c:pt idx="23">
                  <c:v>10</c:v>
                </c:pt>
                <c:pt idx="24">
                  <c:v>11</c:v>
                </c:pt>
                <c:pt idx="25">
                  <c:v>12</c:v>
                </c:pt>
                <c:pt idx="26">
                  <c:v>13</c:v>
                </c:pt>
                <c:pt idx="27">
                  <c:v>14</c:v>
                </c:pt>
                <c:pt idx="28">
                  <c:v>15</c:v>
                </c:pt>
                <c:pt idx="29">
                  <c:v>16</c:v>
                </c:pt>
                <c:pt idx="30">
                  <c:v>17</c:v>
                </c:pt>
                <c:pt idx="31">
                  <c:v>18</c:v>
                </c:pt>
                <c:pt idx="32">
                  <c:v>19</c:v>
                </c:pt>
                <c:pt idx="33">
                  <c:v>20</c:v>
                </c:pt>
                <c:pt idx="34">
                  <c:v>21</c:v>
                </c:pt>
                <c:pt idx="35">
                  <c:v>22</c:v>
                </c:pt>
                <c:pt idx="36">
                  <c:v>23</c:v>
                </c:pt>
                <c:pt idx="37">
                  <c:v>24</c:v>
                </c:pt>
              </c:strCache>
            </c:strRef>
          </c:cat>
          <c:val>
            <c:numRef>
              <c:f>Sheet1!$B$5:$AL$5</c:f>
              <c:numCache>
                <c:formatCode>#,##0</c:formatCode>
                <c:ptCount val="37"/>
                <c:pt idx="0">
                  <c:v>275</c:v>
                </c:pt>
                <c:pt idx="1">
                  <c:v>274</c:v>
                </c:pt>
                <c:pt idx="2">
                  <c:v>273</c:v>
                </c:pt>
                <c:pt idx="3">
                  <c:v>274</c:v>
                </c:pt>
                <c:pt idx="4">
                  <c:v>264</c:v>
                </c:pt>
                <c:pt idx="5">
                  <c:v>225</c:v>
                </c:pt>
                <c:pt idx="6">
                  <c:v>234</c:v>
                </c:pt>
                <c:pt idx="7">
                  <c:v>241</c:v>
                </c:pt>
                <c:pt idx="8">
                  <c:v>250</c:v>
                </c:pt>
                <c:pt idx="9">
                  <c:v>246</c:v>
                </c:pt>
                <c:pt idx="10">
                  <c:v>250</c:v>
                </c:pt>
                <c:pt idx="11">
                  <c:v>259</c:v>
                </c:pt>
                <c:pt idx="12">
                  <c:v>270</c:v>
                </c:pt>
                <c:pt idx="13">
                  <c:v>260</c:v>
                </c:pt>
                <c:pt idx="14">
                  <c:v>258</c:v>
                </c:pt>
                <c:pt idx="15">
                  <c:v>259</c:v>
                </c:pt>
                <c:pt idx="16">
                  <c:v>239</c:v>
                </c:pt>
                <c:pt idx="17">
                  <c:v>212</c:v>
                </c:pt>
                <c:pt idx="18">
                  <c:v>223</c:v>
                </c:pt>
                <c:pt idx="19">
                  <c:v>224</c:v>
                </c:pt>
                <c:pt idx="20">
                  <c:v>224</c:v>
                </c:pt>
                <c:pt idx="21">
                  <c:v>205</c:v>
                </c:pt>
                <c:pt idx="22">
                  <c:v>178</c:v>
                </c:pt>
                <c:pt idx="23">
                  <c:v>157</c:v>
                </c:pt>
                <c:pt idx="24">
                  <c:v>152</c:v>
                </c:pt>
                <c:pt idx="25">
                  <c:v>127</c:v>
                </c:pt>
                <c:pt idx="26">
                  <c:v>109</c:v>
                </c:pt>
                <c:pt idx="27">
                  <c:v>101</c:v>
                </c:pt>
                <c:pt idx="28">
                  <c:v>103</c:v>
                </c:pt>
                <c:pt idx="29">
                  <c:v>95</c:v>
                </c:pt>
                <c:pt idx="30">
                  <c:v>114</c:v>
                </c:pt>
                <c:pt idx="31">
                  <c:v>105</c:v>
                </c:pt>
                <c:pt idx="32">
                  <c:v>105</c:v>
                </c:pt>
                <c:pt idx="33">
                  <c:v>87</c:v>
                </c:pt>
                <c:pt idx="34">
                  <c:v>59</c:v>
                </c:pt>
                <c:pt idx="35">
                  <c:v>50</c:v>
                </c:pt>
                <c:pt idx="36">
                  <c:v>41</c:v>
                </c:pt>
              </c:numCache>
            </c:numRef>
          </c:val>
          <c:smooth val="0"/>
          <c:extLst>
            <c:ext xmlns:c16="http://schemas.microsoft.com/office/drawing/2014/chart" uri="{C3380CC4-5D6E-409C-BE32-E72D297353CC}">
              <c16:uniqueId val="{00000000-BA42-4EEB-8CCD-13FCC2BD69C0}"/>
            </c:ext>
          </c:extLst>
        </c:ser>
        <c:dLbls>
          <c:showLegendKey val="0"/>
          <c:showVal val="0"/>
          <c:showCatName val="0"/>
          <c:showSerName val="0"/>
          <c:showPercent val="0"/>
          <c:showBubbleSize val="0"/>
        </c:dLbls>
        <c:smooth val="0"/>
        <c:axId val="1414312048"/>
        <c:axId val="1414311088"/>
      </c:lineChart>
      <c:catAx>
        <c:axId val="1414312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14311088"/>
        <c:crosses val="autoZero"/>
        <c:auto val="1"/>
        <c:lblAlgn val="ctr"/>
        <c:lblOffset val="100"/>
        <c:noMultiLvlLbl val="0"/>
      </c:catAx>
      <c:valAx>
        <c:axId val="141431108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143120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6T01:19:58.653"/>
    </inkml:context>
    <inkml:brush xml:id="br0">
      <inkml:brushProperty name="width" value="0.05" units="cm"/>
      <inkml:brushProperty name="height" value="0.05" units="cm"/>
      <inkml:brushProperty name="color" value="#E71224"/>
    </inkml:brush>
  </inkml:definitions>
  <inkml:trace contextRef="#ctx0" brushRef="#br0">0 1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68C43F6D-A884-498D-8DEC-AB18BEB309FC}" type="datetimeFigureOut">
              <a:rPr lang="en-US" smtClean="0"/>
              <a:t>4/17/2025</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4E48DC3D-C5E2-4BB0-A4FC-9DB5E8FDC515}" type="slidenum">
              <a:rPr lang="en-US" smtClean="0"/>
              <a:t>‹#›</a:t>
            </a:fld>
            <a:endParaRPr lang="en-US" dirty="0"/>
          </a:p>
        </p:txBody>
      </p:sp>
    </p:spTree>
    <p:extLst>
      <p:ext uri="{BB962C8B-B14F-4D97-AF65-F5344CB8AC3E}">
        <p14:creationId xmlns:p14="http://schemas.microsoft.com/office/powerpoint/2010/main" val="6995914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a:extLst>
            <a:ext uri="{FF2B5EF4-FFF2-40B4-BE49-F238E27FC236}">
              <a16:creationId xmlns:a16="http://schemas.microsoft.com/office/drawing/2014/main" id="{8E40CFAC-22C2-7E04-EC2C-649967B0FD86}"/>
            </a:ext>
          </a:extLst>
        </p:cNvPr>
        <p:cNvGrpSpPr/>
        <p:nvPr/>
      </p:nvGrpSpPr>
      <p:grpSpPr>
        <a:xfrm>
          <a:off x="0" y="0"/>
          <a:ext cx="0" cy="0"/>
          <a:chOff x="0" y="0"/>
          <a:chExt cx="0" cy="0"/>
        </a:xfrm>
      </p:grpSpPr>
      <p:sp>
        <p:nvSpPr>
          <p:cNvPr id="202" name="Google Shape;202;p12:notes">
            <a:extLst>
              <a:ext uri="{FF2B5EF4-FFF2-40B4-BE49-F238E27FC236}">
                <a16:creationId xmlns:a16="http://schemas.microsoft.com/office/drawing/2014/main" id="{342D36C7-641B-1888-DD04-BA218D3E603C}"/>
              </a:ext>
            </a:extLst>
          </p:cNvPr>
          <p:cNvSpPr txBox="1">
            <a:spLocks noGrp="1"/>
          </p:cNvSpPr>
          <p:nvPr>
            <p:ph type="body" idx="1"/>
          </p:nvPr>
        </p:nvSpPr>
        <p:spPr>
          <a:xfrm>
            <a:off x="734910" y="4638819"/>
            <a:ext cx="5885847" cy="3796139"/>
          </a:xfrm>
          <a:prstGeom prst="rect">
            <a:avLst/>
          </a:prstGeom>
        </p:spPr>
        <p:txBody>
          <a:bodyPr spcFirstLastPara="1" wrap="square" lIns="94213" tIns="47094" rIns="94213" bIns="47094" anchor="t" anchorCtr="0">
            <a:noAutofit/>
          </a:bodyPr>
          <a:lstStyle/>
          <a:p>
            <a:endParaRPr dirty="0"/>
          </a:p>
        </p:txBody>
      </p:sp>
      <p:sp>
        <p:nvSpPr>
          <p:cNvPr id="203" name="Google Shape;203;p12:notes">
            <a:extLst>
              <a:ext uri="{FF2B5EF4-FFF2-40B4-BE49-F238E27FC236}">
                <a16:creationId xmlns:a16="http://schemas.microsoft.com/office/drawing/2014/main" id="{CE7EAA30-9019-ADE8-DE12-B1B29625BDC1}"/>
              </a:ext>
            </a:extLst>
          </p:cNvPr>
          <p:cNvSpPr>
            <a:spLocks noGrp="1" noRot="1" noChangeAspect="1"/>
          </p:cNvSpPr>
          <p:nvPr>
            <p:ph type="sldImg" idx="2"/>
          </p:nvPr>
        </p:nvSpPr>
        <p:spPr>
          <a:xfrm>
            <a:off x="787400" y="1204913"/>
            <a:ext cx="5781675" cy="32527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97878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77063b8d2f8bb266_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77063b8d2f8bb266_0:notes"/>
          <p:cNvSpPr txBox="1">
            <a:spLocks noGrp="1"/>
          </p:cNvSpPr>
          <p:nvPr>
            <p:ph type="body" idx="1"/>
          </p:nvPr>
        </p:nvSpPr>
        <p:spPr>
          <a:xfrm>
            <a:off x="700413" y="4473716"/>
            <a:ext cx="5609700" cy="3660900"/>
          </a:xfrm>
          <a:prstGeom prst="rect">
            <a:avLst/>
          </a:prstGeom>
        </p:spPr>
        <p:txBody>
          <a:bodyPr spcFirstLastPara="1" wrap="square" lIns="90400" tIns="45175" rIns="90400" bIns="45175" anchor="t" anchorCtr="0">
            <a:noAutofit/>
          </a:bodyPr>
          <a:lstStyle/>
          <a:p>
            <a:pPr marL="0" lvl="0" indent="0" algn="l" rtl="0">
              <a:spcBef>
                <a:spcPts val="0"/>
              </a:spcBef>
              <a:spcAft>
                <a:spcPts val="0"/>
              </a:spcAft>
              <a:buNone/>
            </a:pPr>
            <a:endParaRPr dirty="0"/>
          </a:p>
        </p:txBody>
      </p:sp>
      <p:sp>
        <p:nvSpPr>
          <p:cNvPr id="87" name="Google Shape;87;g77063b8d2f8bb266_0:notes"/>
          <p:cNvSpPr txBox="1">
            <a:spLocks noGrp="1"/>
          </p:cNvSpPr>
          <p:nvPr>
            <p:ph type="sldNum" idx="12"/>
          </p:nvPr>
        </p:nvSpPr>
        <p:spPr>
          <a:xfrm>
            <a:off x="3970576" y="8831108"/>
            <a:ext cx="3038400" cy="465300"/>
          </a:xfrm>
          <a:prstGeom prst="rect">
            <a:avLst/>
          </a:prstGeom>
        </p:spPr>
        <p:txBody>
          <a:bodyPr spcFirstLastPara="1" wrap="square" lIns="90400" tIns="45175" rIns="90400" bIns="451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a:t>
            </a:fld>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a:extLst>
            <a:ext uri="{FF2B5EF4-FFF2-40B4-BE49-F238E27FC236}">
              <a16:creationId xmlns:a16="http://schemas.microsoft.com/office/drawing/2014/main" id="{5BF0E818-74B5-7FF3-ACF2-A9F4ECA6FD58}"/>
            </a:ext>
          </a:extLst>
        </p:cNvPr>
        <p:cNvGrpSpPr/>
        <p:nvPr/>
      </p:nvGrpSpPr>
      <p:grpSpPr>
        <a:xfrm>
          <a:off x="0" y="0"/>
          <a:ext cx="0" cy="0"/>
          <a:chOff x="0" y="0"/>
          <a:chExt cx="0" cy="0"/>
        </a:xfrm>
      </p:grpSpPr>
      <p:sp>
        <p:nvSpPr>
          <p:cNvPr id="85" name="Google Shape;85;g77063b8d2f8bb266_0:notes">
            <a:extLst>
              <a:ext uri="{FF2B5EF4-FFF2-40B4-BE49-F238E27FC236}">
                <a16:creationId xmlns:a16="http://schemas.microsoft.com/office/drawing/2014/main" id="{B390609F-D58B-209B-802B-C1D1BFEC8B72}"/>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77063b8d2f8bb266_0:notes">
            <a:extLst>
              <a:ext uri="{FF2B5EF4-FFF2-40B4-BE49-F238E27FC236}">
                <a16:creationId xmlns:a16="http://schemas.microsoft.com/office/drawing/2014/main" id="{2A9271B5-7D98-680E-A98C-72F90B7BA1A3}"/>
              </a:ext>
            </a:extLst>
          </p:cNvPr>
          <p:cNvSpPr txBox="1">
            <a:spLocks noGrp="1"/>
          </p:cNvSpPr>
          <p:nvPr>
            <p:ph type="body" idx="1"/>
          </p:nvPr>
        </p:nvSpPr>
        <p:spPr>
          <a:xfrm>
            <a:off x="700413" y="4473716"/>
            <a:ext cx="5609700" cy="3660900"/>
          </a:xfrm>
          <a:prstGeom prst="rect">
            <a:avLst/>
          </a:prstGeom>
        </p:spPr>
        <p:txBody>
          <a:bodyPr spcFirstLastPara="1" wrap="square" lIns="90400" tIns="45175" rIns="90400" bIns="45175" anchor="t" anchorCtr="0">
            <a:noAutofit/>
          </a:bodyPr>
          <a:lstStyle/>
          <a:p>
            <a:pPr marL="0" lvl="0" indent="0" algn="l" rtl="0">
              <a:spcBef>
                <a:spcPts val="0"/>
              </a:spcBef>
              <a:spcAft>
                <a:spcPts val="0"/>
              </a:spcAft>
              <a:buNone/>
            </a:pPr>
            <a:endParaRPr dirty="0"/>
          </a:p>
        </p:txBody>
      </p:sp>
      <p:sp>
        <p:nvSpPr>
          <p:cNvPr id="87" name="Google Shape;87;g77063b8d2f8bb266_0:notes">
            <a:extLst>
              <a:ext uri="{FF2B5EF4-FFF2-40B4-BE49-F238E27FC236}">
                <a16:creationId xmlns:a16="http://schemas.microsoft.com/office/drawing/2014/main" id="{DE90C719-CE5C-60DF-AD22-8BE5E7791E15}"/>
              </a:ext>
            </a:extLst>
          </p:cNvPr>
          <p:cNvSpPr txBox="1">
            <a:spLocks noGrp="1"/>
          </p:cNvSpPr>
          <p:nvPr>
            <p:ph type="sldNum" idx="12"/>
          </p:nvPr>
        </p:nvSpPr>
        <p:spPr>
          <a:xfrm>
            <a:off x="3970576" y="8831108"/>
            <a:ext cx="3038400" cy="465300"/>
          </a:xfrm>
          <a:prstGeom prst="rect">
            <a:avLst/>
          </a:prstGeom>
        </p:spPr>
        <p:txBody>
          <a:bodyPr spcFirstLastPara="1" wrap="square" lIns="90400" tIns="45175" rIns="90400" bIns="451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a:t>
            </a:fld>
            <a:endParaRPr dirty="0"/>
          </a:p>
        </p:txBody>
      </p:sp>
    </p:spTree>
    <p:extLst>
      <p:ext uri="{BB962C8B-B14F-4D97-AF65-F5344CB8AC3E}">
        <p14:creationId xmlns:p14="http://schemas.microsoft.com/office/powerpoint/2010/main" val="27043789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725381" y="4593326"/>
            <a:ext cx="5809545" cy="3758910"/>
          </a:xfrm>
          <a:prstGeom prst="rect">
            <a:avLst/>
          </a:prstGeom>
          <a:noFill/>
          <a:ln>
            <a:noFill/>
          </a:ln>
        </p:spPr>
        <p:txBody>
          <a:bodyPr spcFirstLastPara="1" wrap="square" lIns="93157" tIns="46553" rIns="93157" bIns="46553" anchor="t" anchorCtr="0">
            <a:noAutofit/>
          </a:bodyPr>
          <a:lstStyle/>
          <a:p>
            <a:pPr>
              <a:buSzPts val="1400"/>
            </a:pPr>
            <a:r>
              <a:rPr lang="en-US" dirty="0"/>
              <a:t>We are at a crossroads! I’m going to share some facts regarding the overall health of the organization while at the same time letting you know that the members of the state board of directors has been meeting, reviewing options, debating, seeking outside input, and in general do everything we are REQUIRED to do in order to safeguard the organizations future. And without being too dramatic, that future is not well assured by any stretch of the imagination.</a:t>
            </a:r>
            <a:endParaRPr dirty="0"/>
          </a:p>
          <a:p>
            <a:pPr>
              <a:buSzPts val="1400"/>
            </a:pPr>
            <a:endParaRPr dirty="0"/>
          </a:p>
          <a:p>
            <a:pPr>
              <a:buSzPts val="1400"/>
            </a:pPr>
            <a:r>
              <a:rPr lang="en-US" dirty="0"/>
              <a:t>However, I want to make sure that in the spirit of transparency I want everyone to know this is the time to speak up. We are making everyone aware of what state believes is the best course of action to take but you do have a voice. </a:t>
            </a:r>
            <a:endParaRPr dirty="0"/>
          </a:p>
          <a:p>
            <a:pPr>
              <a:buSzPts val="1400"/>
            </a:pPr>
            <a:endParaRPr dirty="0"/>
          </a:p>
          <a:p>
            <a:pPr>
              <a:buSzPts val="1400"/>
            </a:pPr>
            <a:r>
              <a:rPr lang="en-US" dirty="0"/>
              <a:t>I also want to share that as an officer of the State Board I am obligated to present these facts and options based on the collective agreement of the board. It’s no different than when holding a position as Big Sir for my branch I was (and am) obligated to represent the positions of my collective branch. While I certainly have personal opinions and they have been expressed in meetings and debates, I stand before you today united with the rest of the state board in our strategy for moving into the future of SIR. I’m asking each of the Big Sirs on this call, acting as a member of the parent corporation to feel comfortable sharing your views and the views of your branches, but also understand that there is a balance that must be factored and weighed with respect to our future.</a:t>
            </a:r>
            <a:endParaRPr dirty="0"/>
          </a:p>
          <a:p>
            <a:pPr>
              <a:buSzPts val="1400"/>
            </a:pPr>
            <a:endParaRPr dirty="0"/>
          </a:p>
          <a:p>
            <a:pPr>
              <a:buSzPts val="1400"/>
            </a:pPr>
            <a:r>
              <a:rPr lang="en-US" dirty="0"/>
              <a:t>  </a:t>
            </a:r>
            <a:endParaRPr dirty="0"/>
          </a:p>
          <a:p>
            <a:pPr>
              <a:buClr>
                <a:schemeClr val="dk1"/>
              </a:buClr>
              <a:buSzPts val="1400"/>
            </a:pPr>
            <a:r>
              <a:rPr lang="en-US" dirty="0"/>
              <a:t> </a:t>
            </a:r>
            <a:endParaRPr dirty="0"/>
          </a:p>
        </p:txBody>
      </p:sp>
      <p:sp>
        <p:nvSpPr>
          <p:cNvPr id="94" name="Google Shape;94;p2:notes"/>
          <p:cNvSpPr>
            <a:spLocks noGrp="1" noRot="1" noChangeAspect="1"/>
          </p:cNvSpPr>
          <p:nvPr>
            <p:ph type="sldImg" idx="2"/>
          </p:nvPr>
        </p:nvSpPr>
        <p:spPr>
          <a:xfrm>
            <a:off x="768350" y="1193800"/>
            <a:ext cx="5722938" cy="3219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19743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725381" y="4593326"/>
            <a:ext cx="5809545" cy="3758910"/>
          </a:xfrm>
          <a:prstGeom prst="rect">
            <a:avLst/>
          </a:prstGeom>
          <a:noFill/>
          <a:ln>
            <a:noFill/>
          </a:ln>
        </p:spPr>
        <p:txBody>
          <a:bodyPr spcFirstLastPara="1" wrap="square" lIns="93157" tIns="46553" rIns="93157" bIns="46553" anchor="t" anchorCtr="0">
            <a:noAutofit/>
          </a:bodyPr>
          <a:lstStyle/>
          <a:p>
            <a:pPr>
              <a:buSzPts val="1400"/>
            </a:pPr>
            <a:r>
              <a:rPr lang="en-US" dirty="0"/>
              <a:t>We are at a crossroads! I’m going to share some facts regarding the overall health of the organization while at the same time letting you know that the members of the state board of directors has been meeting, reviewing options, debating, seeking outside input, and in general do everything we are REQUIRED to do in order to safeguard the organizations future. And without being too dramatic, that future is not well assured by any stretch of the imagination.</a:t>
            </a:r>
            <a:endParaRPr dirty="0"/>
          </a:p>
          <a:p>
            <a:pPr>
              <a:buSzPts val="1400"/>
            </a:pPr>
            <a:endParaRPr dirty="0"/>
          </a:p>
          <a:p>
            <a:pPr>
              <a:buSzPts val="1400"/>
            </a:pPr>
            <a:r>
              <a:rPr lang="en-US" dirty="0"/>
              <a:t>However, I want to make sure that in the spirit of transparency I want everyone to know this is the time to speak up. We are making everyone aware of what state believes is the best course of action to take but you do have a voice. </a:t>
            </a:r>
            <a:endParaRPr dirty="0"/>
          </a:p>
          <a:p>
            <a:pPr>
              <a:buSzPts val="1400"/>
            </a:pPr>
            <a:endParaRPr dirty="0"/>
          </a:p>
          <a:p>
            <a:pPr>
              <a:buSzPts val="1400"/>
            </a:pPr>
            <a:r>
              <a:rPr lang="en-US" dirty="0"/>
              <a:t>I also want to share that as an officer of the State Board I am obligated to present these facts and options based on the collective agreement of the board. It’s no different than when holding a position as Big Sir for my branch I was (and am) obligated to represent the positions of my collective branch. While I certainly have personal opinions and they have been expressed in meetings and debates, I stand before you today united with the rest of the state board in our strategy for moving into the future of SIR. I’m asking each of the Big Sirs on this call, acting as a member of the parent corporation to feel comfortable sharing your views and the views of your branches, but also understand that there is a balance that must be factored and weighed with respect to our future.</a:t>
            </a:r>
            <a:endParaRPr dirty="0"/>
          </a:p>
          <a:p>
            <a:pPr>
              <a:buSzPts val="1400"/>
            </a:pPr>
            <a:endParaRPr dirty="0"/>
          </a:p>
          <a:p>
            <a:pPr>
              <a:buSzPts val="1400"/>
            </a:pPr>
            <a:r>
              <a:rPr lang="en-US" dirty="0"/>
              <a:t>  </a:t>
            </a:r>
            <a:endParaRPr dirty="0"/>
          </a:p>
          <a:p>
            <a:pPr>
              <a:buClr>
                <a:schemeClr val="dk1"/>
              </a:buClr>
              <a:buSzPts val="1400"/>
            </a:pPr>
            <a:r>
              <a:rPr lang="en-US" dirty="0"/>
              <a:t> </a:t>
            </a:r>
            <a:endParaRPr dirty="0"/>
          </a:p>
        </p:txBody>
      </p:sp>
      <p:sp>
        <p:nvSpPr>
          <p:cNvPr id="94" name="Google Shape;94;p2:notes"/>
          <p:cNvSpPr>
            <a:spLocks noGrp="1" noRot="1" noChangeAspect="1"/>
          </p:cNvSpPr>
          <p:nvPr>
            <p:ph type="sldImg" idx="2"/>
          </p:nvPr>
        </p:nvSpPr>
        <p:spPr>
          <a:xfrm>
            <a:off x="768350" y="1193800"/>
            <a:ext cx="5722938" cy="3219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252863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a:extLst>
            <a:ext uri="{FF2B5EF4-FFF2-40B4-BE49-F238E27FC236}">
              <a16:creationId xmlns:a16="http://schemas.microsoft.com/office/drawing/2014/main" id="{31491D2C-5E4C-33D3-DE9F-9D879C451FE1}"/>
            </a:ext>
          </a:extLst>
        </p:cNvPr>
        <p:cNvGrpSpPr/>
        <p:nvPr/>
      </p:nvGrpSpPr>
      <p:grpSpPr>
        <a:xfrm>
          <a:off x="0" y="0"/>
          <a:ext cx="0" cy="0"/>
          <a:chOff x="0" y="0"/>
          <a:chExt cx="0" cy="0"/>
        </a:xfrm>
      </p:grpSpPr>
      <p:sp>
        <p:nvSpPr>
          <p:cNvPr id="93" name="Google Shape;93;p2:notes">
            <a:extLst>
              <a:ext uri="{FF2B5EF4-FFF2-40B4-BE49-F238E27FC236}">
                <a16:creationId xmlns:a16="http://schemas.microsoft.com/office/drawing/2014/main" id="{6581CA6C-2689-B304-1B54-7902F96C2675}"/>
              </a:ext>
            </a:extLst>
          </p:cNvPr>
          <p:cNvSpPr txBox="1">
            <a:spLocks noGrp="1"/>
          </p:cNvSpPr>
          <p:nvPr>
            <p:ph type="body" idx="1"/>
          </p:nvPr>
        </p:nvSpPr>
        <p:spPr>
          <a:xfrm>
            <a:off x="725381" y="4593326"/>
            <a:ext cx="5809545" cy="3758910"/>
          </a:xfrm>
          <a:prstGeom prst="rect">
            <a:avLst/>
          </a:prstGeom>
          <a:noFill/>
          <a:ln>
            <a:noFill/>
          </a:ln>
        </p:spPr>
        <p:txBody>
          <a:bodyPr spcFirstLastPara="1" wrap="square" lIns="93157" tIns="46553" rIns="93157" bIns="46553" anchor="t" anchorCtr="0">
            <a:noAutofit/>
          </a:bodyPr>
          <a:lstStyle/>
          <a:p>
            <a:pPr>
              <a:buSzPts val="1400"/>
            </a:pPr>
            <a:r>
              <a:rPr lang="en-US" dirty="0"/>
              <a:t>We are at a crossroads! I’m going to share some facts regarding the overall health of the organization while at the same time letting you know that the members of the state board of directors has been meeting, reviewing options, debating, seeking outside input, and in general do everything we are REQUIRED to do in order to safeguard the organizations future. And without being too dramatic, that future is not well assured by any stretch of the imagination.</a:t>
            </a:r>
            <a:endParaRPr dirty="0"/>
          </a:p>
          <a:p>
            <a:pPr>
              <a:buSzPts val="1400"/>
            </a:pPr>
            <a:endParaRPr dirty="0"/>
          </a:p>
          <a:p>
            <a:pPr>
              <a:buSzPts val="1400"/>
            </a:pPr>
            <a:r>
              <a:rPr lang="en-US" dirty="0"/>
              <a:t>However, I want to make sure that in the spirit of transparency I want everyone to know this is the time to speak up. We are making everyone aware of what state believes is the best course of action to take but you do have a voice. </a:t>
            </a:r>
            <a:endParaRPr dirty="0"/>
          </a:p>
          <a:p>
            <a:pPr>
              <a:buSzPts val="1400"/>
            </a:pPr>
            <a:endParaRPr dirty="0"/>
          </a:p>
          <a:p>
            <a:pPr>
              <a:buSzPts val="1400"/>
            </a:pPr>
            <a:r>
              <a:rPr lang="en-US" dirty="0"/>
              <a:t>I also want to share that as an officer of the State Board I am obligated to present these facts and options based on the collective agreement of the board. It’s no different than when holding a position as Big Sir for my branch I was (and am) obligated to represent the positions of my collective branch. While I certainly have personal opinions and they have been expressed in meetings and debates, I stand before you today united with the rest of the state board in our strategy for moving into the future of SIR. I’m asking each of the Big Sirs on this call, acting as a member of the parent corporation to feel comfortable sharing your views and the views of your branches, but also understand that there is a balance that must be factored and weighed with respect to our future.</a:t>
            </a:r>
            <a:endParaRPr dirty="0"/>
          </a:p>
          <a:p>
            <a:pPr>
              <a:buSzPts val="1400"/>
            </a:pPr>
            <a:endParaRPr dirty="0"/>
          </a:p>
          <a:p>
            <a:pPr>
              <a:buSzPts val="1400"/>
            </a:pPr>
            <a:r>
              <a:rPr lang="en-US" dirty="0"/>
              <a:t>  </a:t>
            </a:r>
            <a:endParaRPr dirty="0"/>
          </a:p>
          <a:p>
            <a:pPr>
              <a:buClr>
                <a:schemeClr val="dk1"/>
              </a:buClr>
              <a:buSzPts val="1400"/>
            </a:pPr>
            <a:r>
              <a:rPr lang="en-US" dirty="0"/>
              <a:t> </a:t>
            </a:r>
            <a:endParaRPr dirty="0"/>
          </a:p>
        </p:txBody>
      </p:sp>
      <p:sp>
        <p:nvSpPr>
          <p:cNvPr id="94" name="Google Shape;94;p2:notes">
            <a:extLst>
              <a:ext uri="{FF2B5EF4-FFF2-40B4-BE49-F238E27FC236}">
                <a16:creationId xmlns:a16="http://schemas.microsoft.com/office/drawing/2014/main" id="{1F5FAF08-676F-01A0-74A9-D82B7FFDC1DA}"/>
              </a:ext>
            </a:extLst>
          </p:cNvPr>
          <p:cNvSpPr>
            <a:spLocks noGrp="1" noRot="1" noChangeAspect="1"/>
          </p:cNvSpPr>
          <p:nvPr>
            <p:ph type="sldImg" idx="2"/>
          </p:nvPr>
        </p:nvSpPr>
        <p:spPr>
          <a:xfrm>
            <a:off x="768350" y="1193800"/>
            <a:ext cx="5722938" cy="3219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581172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a:extLst>
            <a:ext uri="{FF2B5EF4-FFF2-40B4-BE49-F238E27FC236}">
              <a16:creationId xmlns:a16="http://schemas.microsoft.com/office/drawing/2014/main" id="{E992C1AF-9BC5-9DFB-2125-82C94CF40002}"/>
            </a:ext>
          </a:extLst>
        </p:cNvPr>
        <p:cNvGrpSpPr/>
        <p:nvPr/>
      </p:nvGrpSpPr>
      <p:grpSpPr>
        <a:xfrm>
          <a:off x="0" y="0"/>
          <a:ext cx="0" cy="0"/>
          <a:chOff x="0" y="0"/>
          <a:chExt cx="0" cy="0"/>
        </a:xfrm>
      </p:grpSpPr>
      <p:sp>
        <p:nvSpPr>
          <p:cNvPr id="93" name="Google Shape;93;p2:notes">
            <a:extLst>
              <a:ext uri="{FF2B5EF4-FFF2-40B4-BE49-F238E27FC236}">
                <a16:creationId xmlns:a16="http://schemas.microsoft.com/office/drawing/2014/main" id="{3260A7DF-6000-8F7F-2971-5EC4C89AD003}"/>
              </a:ext>
            </a:extLst>
          </p:cNvPr>
          <p:cNvSpPr txBox="1">
            <a:spLocks noGrp="1"/>
          </p:cNvSpPr>
          <p:nvPr>
            <p:ph type="body" idx="1"/>
          </p:nvPr>
        </p:nvSpPr>
        <p:spPr>
          <a:xfrm>
            <a:off x="725381" y="4593326"/>
            <a:ext cx="5809545" cy="3758910"/>
          </a:xfrm>
          <a:prstGeom prst="rect">
            <a:avLst/>
          </a:prstGeom>
          <a:noFill/>
          <a:ln>
            <a:noFill/>
          </a:ln>
        </p:spPr>
        <p:txBody>
          <a:bodyPr spcFirstLastPara="1" wrap="square" lIns="93157" tIns="46553" rIns="93157" bIns="46553" anchor="t" anchorCtr="0">
            <a:noAutofit/>
          </a:bodyPr>
          <a:lstStyle/>
          <a:p>
            <a:pPr>
              <a:buSzPts val="1400"/>
            </a:pPr>
            <a:r>
              <a:rPr lang="en-US" dirty="0"/>
              <a:t>We are at a crossroads! I’m going to share some facts regarding the overall health of the organization while at the same time letting you know that the members of the state board of directors has been meeting, reviewing options, debating, seeking outside input, and in general do everything we are REQUIRED to do in order to safeguard the organizations future. And without being too dramatic, that future is not well assured by any stretch of the imagination.</a:t>
            </a:r>
            <a:endParaRPr dirty="0"/>
          </a:p>
          <a:p>
            <a:pPr>
              <a:buSzPts val="1400"/>
            </a:pPr>
            <a:endParaRPr dirty="0"/>
          </a:p>
          <a:p>
            <a:pPr>
              <a:buSzPts val="1400"/>
            </a:pPr>
            <a:r>
              <a:rPr lang="en-US" dirty="0"/>
              <a:t>However, I want to make sure that in the spirit of transparency I want everyone to know this is the time to speak up. We are making everyone aware of what state believes is the best course of action to take but you do have a voice. </a:t>
            </a:r>
            <a:endParaRPr dirty="0"/>
          </a:p>
          <a:p>
            <a:pPr>
              <a:buSzPts val="1400"/>
            </a:pPr>
            <a:endParaRPr dirty="0"/>
          </a:p>
          <a:p>
            <a:pPr>
              <a:buSzPts val="1400"/>
            </a:pPr>
            <a:r>
              <a:rPr lang="en-US" dirty="0"/>
              <a:t>I also want to share that as an officer of the State Board I am obligated to present these facts and options based on the collective agreement of the board. It’s no different than when holding a position as Big Sir for my branch I was (and am) obligated to represent the positions of my collective branch. While I certainly have personal opinions and they have been expressed in meetings and debates, I stand before you today united with the rest of the state board in our strategy for moving into the future of SIR. I’m asking each of the Big Sirs on this call, acting as a member of the parent corporation to feel comfortable sharing your views and the views of your branches, but also understand that there is a balance that must be factored and weighed with respect to our future.</a:t>
            </a:r>
            <a:endParaRPr dirty="0"/>
          </a:p>
          <a:p>
            <a:pPr>
              <a:buSzPts val="1400"/>
            </a:pPr>
            <a:endParaRPr dirty="0"/>
          </a:p>
          <a:p>
            <a:pPr>
              <a:buSzPts val="1400"/>
            </a:pPr>
            <a:r>
              <a:rPr lang="en-US" dirty="0"/>
              <a:t>  </a:t>
            </a:r>
            <a:endParaRPr dirty="0"/>
          </a:p>
          <a:p>
            <a:pPr>
              <a:buClr>
                <a:schemeClr val="dk1"/>
              </a:buClr>
              <a:buSzPts val="1400"/>
            </a:pPr>
            <a:r>
              <a:rPr lang="en-US" dirty="0"/>
              <a:t> </a:t>
            </a:r>
            <a:endParaRPr dirty="0"/>
          </a:p>
        </p:txBody>
      </p:sp>
      <p:sp>
        <p:nvSpPr>
          <p:cNvPr id="94" name="Google Shape;94;p2:notes">
            <a:extLst>
              <a:ext uri="{FF2B5EF4-FFF2-40B4-BE49-F238E27FC236}">
                <a16:creationId xmlns:a16="http://schemas.microsoft.com/office/drawing/2014/main" id="{7A4FF2A0-7706-C51C-37B8-D40B1718B1B1}"/>
              </a:ext>
            </a:extLst>
          </p:cNvPr>
          <p:cNvSpPr>
            <a:spLocks noGrp="1" noRot="1" noChangeAspect="1"/>
          </p:cNvSpPr>
          <p:nvPr>
            <p:ph type="sldImg" idx="2"/>
          </p:nvPr>
        </p:nvSpPr>
        <p:spPr>
          <a:xfrm>
            <a:off x="768350" y="1193800"/>
            <a:ext cx="5722938" cy="3219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981871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856DE-C00F-5CD3-46E4-9DE8E230BB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4F31AC-71A8-0058-8F15-5E72A943A7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CB8756-F862-A45C-B22D-20150C958E5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F202FED-9306-0A22-BB73-887C6E77E223}"/>
              </a:ext>
            </a:extLst>
          </p:cNvPr>
          <p:cNvSpPr>
            <a:spLocks noGrp="1"/>
          </p:cNvSpPr>
          <p:nvPr>
            <p:ph type="sldNum" sz="quarter" idx="5"/>
          </p:nvPr>
        </p:nvSpPr>
        <p:spPr/>
        <p:txBody>
          <a:bodyPr/>
          <a:lstStyle/>
          <a:p>
            <a:fld id="{BA0E613C-DB0D-4D4C-AE68-F5E93DC553C6}" type="slidenum">
              <a:rPr lang="en-US" smtClean="0"/>
              <a:t>22</a:t>
            </a:fld>
            <a:endParaRPr lang="en-US" dirty="0"/>
          </a:p>
        </p:txBody>
      </p:sp>
    </p:spTree>
    <p:extLst>
      <p:ext uri="{BB962C8B-B14F-4D97-AF65-F5344CB8AC3E}">
        <p14:creationId xmlns:p14="http://schemas.microsoft.com/office/powerpoint/2010/main" val="83578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05C7D-822B-C04D-6C2A-A970BFA7A3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A50D2E3-B716-5730-0E76-8B366FF7DD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692EA7-4D8B-C186-3841-8600F800A25E}"/>
              </a:ext>
            </a:extLst>
          </p:cNvPr>
          <p:cNvSpPr>
            <a:spLocks noGrp="1"/>
          </p:cNvSpPr>
          <p:nvPr>
            <p:ph type="dt" sz="half" idx="10"/>
          </p:nvPr>
        </p:nvSpPr>
        <p:spPr/>
        <p:txBody>
          <a:bodyPr/>
          <a:lstStyle/>
          <a:p>
            <a:fld id="{E302651E-84F3-4FC8-9F52-6A15FB1845E9}" type="datetimeFigureOut">
              <a:rPr lang="en-US" smtClean="0"/>
              <a:t>4/17/2025</a:t>
            </a:fld>
            <a:endParaRPr lang="en-US" dirty="0"/>
          </a:p>
        </p:txBody>
      </p:sp>
      <p:sp>
        <p:nvSpPr>
          <p:cNvPr id="5" name="Footer Placeholder 4">
            <a:extLst>
              <a:ext uri="{FF2B5EF4-FFF2-40B4-BE49-F238E27FC236}">
                <a16:creationId xmlns:a16="http://schemas.microsoft.com/office/drawing/2014/main" id="{8974E515-2420-2EBF-8AE1-846F1C2F792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68360BA-2C77-FC27-01A4-ED7A230C2677}"/>
              </a:ext>
            </a:extLst>
          </p:cNvPr>
          <p:cNvSpPr>
            <a:spLocks noGrp="1"/>
          </p:cNvSpPr>
          <p:nvPr>
            <p:ph type="sldNum" sz="quarter" idx="12"/>
          </p:nvPr>
        </p:nvSpPr>
        <p:spPr/>
        <p:txBody>
          <a:bodyPr/>
          <a:lstStyle/>
          <a:p>
            <a:fld id="{BAB1D617-9231-4D6B-A802-AA69243A3282}" type="slidenum">
              <a:rPr lang="en-US" smtClean="0"/>
              <a:t>‹#›</a:t>
            </a:fld>
            <a:endParaRPr lang="en-US" dirty="0"/>
          </a:p>
        </p:txBody>
      </p:sp>
    </p:spTree>
    <p:extLst>
      <p:ext uri="{BB962C8B-B14F-4D97-AF65-F5344CB8AC3E}">
        <p14:creationId xmlns:p14="http://schemas.microsoft.com/office/powerpoint/2010/main" val="3524076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6750C-BFAD-1A00-0EF3-070DB6F79AB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9F92F4-2FD7-74FB-937D-1E1971BCB4E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8CFC96-78BE-DFBA-123F-B0F57C6690AF}"/>
              </a:ext>
            </a:extLst>
          </p:cNvPr>
          <p:cNvSpPr>
            <a:spLocks noGrp="1"/>
          </p:cNvSpPr>
          <p:nvPr>
            <p:ph type="dt" sz="half" idx="10"/>
          </p:nvPr>
        </p:nvSpPr>
        <p:spPr/>
        <p:txBody>
          <a:bodyPr/>
          <a:lstStyle/>
          <a:p>
            <a:fld id="{E302651E-84F3-4FC8-9F52-6A15FB1845E9}" type="datetimeFigureOut">
              <a:rPr lang="en-US" smtClean="0"/>
              <a:t>4/17/2025</a:t>
            </a:fld>
            <a:endParaRPr lang="en-US" dirty="0"/>
          </a:p>
        </p:txBody>
      </p:sp>
      <p:sp>
        <p:nvSpPr>
          <p:cNvPr id="5" name="Footer Placeholder 4">
            <a:extLst>
              <a:ext uri="{FF2B5EF4-FFF2-40B4-BE49-F238E27FC236}">
                <a16:creationId xmlns:a16="http://schemas.microsoft.com/office/drawing/2014/main" id="{4B70F14A-FC67-6D87-C5DD-DB7F580191B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B75BB20-38A2-4B88-5458-183A295511F7}"/>
              </a:ext>
            </a:extLst>
          </p:cNvPr>
          <p:cNvSpPr>
            <a:spLocks noGrp="1"/>
          </p:cNvSpPr>
          <p:nvPr>
            <p:ph type="sldNum" sz="quarter" idx="12"/>
          </p:nvPr>
        </p:nvSpPr>
        <p:spPr/>
        <p:txBody>
          <a:bodyPr/>
          <a:lstStyle/>
          <a:p>
            <a:fld id="{BAB1D617-9231-4D6B-A802-AA69243A3282}" type="slidenum">
              <a:rPr lang="en-US" smtClean="0"/>
              <a:t>‹#›</a:t>
            </a:fld>
            <a:endParaRPr lang="en-US" dirty="0"/>
          </a:p>
        </p:txBody>
      </p:sp>
    </p:spTree>
    <p:extLst>
      <p:ext uri="{BB962C8B-B14F-4D97-AF65-F5344CB8AC3E}">
        <p14:creationId xmlns:p14="http://schemas.microsoft.com/office/powerpoint/2010/main" val="3998406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681CE8-02B1-6398-AC4E-E44B41DC608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FD3CF2B-7871-10EB-EE9C-DBE55FFB9DC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A0F5A1-7B14-2836-C4A0-CCB8742770E0}"/>
              </a:ext>
            </a:extLst>
          </p:cNvPr>
          <p:cNvSpPr>
            <a:spLocks noGrp="1"/>
          </p:cNvSpPr>
          <p:nvPr>
            <p:ph type="dt" sz="half" idx="10"/>
          </p:nvPr>
        </p:nvSpPr>
        <p:spPr/>
        <p:txBody>
          <a:bodyPr/>
          <a:lstStyle/>
          <a:p>
            <a:fld id="{E302651E-84F3-4FC8-9F52-6A15FB1845E9}" type="datetimeFigureOut">
              <a:rPr lang="en-US" smtClean="0"/>
              <a:t>4/17/2025</a:t>
            </a:fld>
            <a:endParaRPr lang="en-US" dirty="0"/>
          </a:p>
        </p:txBody>
      </p:sp>
      <p:sp>
        <p:nvSpPr>
          <p:cNvPr id="5" name="Footer Placeholder 4">
            <a:extLst>
              <a:ext uri="{FF2B5EF4-FFF2-40B4-BE49-F238E27FC236}">
                <a16:creationId xmlns:a16="http://schemas.microsoft.com/office/drawing/2014/main" id="{B0DB1C3A-743A-D673-4099-10CFB537AF6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89C5E67-8A23-0184-C257-16293394028B}"/>
              </a:ext>
            </a:extLst>
          </p:cNvPr>
          <p:cNvSpPr>
            <a:spLocks noGrp="1"/>
          </p:cNvSpPr>
          <p:nvPr>
            <p:ph type="sldNum" sz="quarter" idx="12"/>
          </p:nvPr>
        </p:nvSpPr>
        <p:spPr/>
        <p:txBody>
          <a:bodyPr/>
          <a:lstStyle/>
          <a:p>
            <a:fld id="{BAB1D617-9231-4D6B-A802-AA69243A3282}" type="slidenum">
              <a:rPr lang="en-US" smtClean="0"/>
              <a:t>‹#›</a:t>
            </a:fld>
            <a:endParaRPr lang="en-US" dirty="0"/>
          </a:p>
        </p:txBody>
      </p:sp>
    </p:spTree>
    <p:extLst>
      <p:ext uri="{BB962C8B-B14F-4D97-AF65-F5344CB8AC3E}">
        <p14:creationId xmlns:p14="http://schemas.microsoft.com/office/powerpoint/2010/main" val="16973042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6494F-BE9C-C84E-6780-621E14037A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5560CA-0980-2B78-1A91-845E2542AB3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373697-A81C-E6CA-7F6C-0F069088F64D}"/>
              </a:ext>
            </a:extLst>
          </p:cNvPr>
          <p:cNvSpPr>
            <a:spLocks noGrp="1"/>
          </p:cNvSpPr>
          <p:nvPr>
            <p:ph type="dt" sz="half" idx="10"/>
          </p:nvPr>
        </p:nvSpPr>
        <p:spPr/>
        <p:txBody>
          <a:bodyPr/>
          <a:lstStyle/>
          <a:p>
            <a:fld id="{E302651E-84F3-4FC8-9F52-6A15FB1845E9}" type="datetimeFigureOut">
              <a:rPr lang="en-US" smtClean="0"/>
              <a:t>4/17/2025</a:t>
            </a:fld>
            <a:endParaRPr lang="en-US" dirty="0"/>
          </a:p>
        </p:txBody>
      </p:sp>
      <p:sp>
        <p:nvSpPr>
          <p:cNvPr id="5" name="Footer Placeholder 4">
            <a:extLst>
              <a:ext uri="{FF2B5EF4-FFF2-40B4-BE49-F238E27FC236}">
                <a16:creationId xmlns:a16="http://schemas.microsoft.com/office/drawing/2014/main" id="{F280034E-D7B8-5DA9-1F57-B969A9939CE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5557DF3-7C6F-2ECF-7E84-EDF39F2E5325}"/>
              </a:ext>
            </a:extLst>
          </p:cNvPr>
          <p:cNvSpPr>
            <a:spLocks noGrp="1"/>
          </p:cNvSpPr>
          <p:nvPr>
            <p:ph type="sldNum" sz="quarter" idx="12"/>
          </p:nvPr>
        </p:nvSpPr>
        <p:spPr/>
        <p:txBody>
          <a:bodyPr/>
          <a:lstStyle/>
          <a:p>
            <a:fld id="{BAB1D617-9231-4D6B-A802-AA69243A3282}" type="slidenum">
              <a:rPr lang="en-US" smtClean="0"/>
              <a:t>‹#›</a:t>
            </a:fld>
            <a:endParaRPr lang="en-US" dirty="0"/>
          </a:p>
        </p:txBody>
      </p:sp>
    </p:spTree>
    <p:extLst>
      <p:ext uri="{BB962C8B-B14F-4D97-AF65-F5344CB8AC3E}">
        <p14:creationId xmlns:p14="http://schemas.microsoft.com/office/powerpoint/2010/main" val="29600483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3A26F-883C-F9A9-A906-23B0FAB75EA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080B449-A9E0-983F-B908-4DA801E1E21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DE89AD-2C34-63E5-36AB-74329EC31992}"/>
              </a:ext>
            </a:extLst>
          </p:cNvPr>
          <p:cNvSpPr>
            <a:spLocks noGrp="1"/>
          </p:cNvSpPr>
          <p:nvPr>
            <p:ph type="dt" sz="half" idx="10"/>
          </p:nvPr>
        </p:nvSpPr>
        <p:spPr/>
        <p:txBody>
          <a:bodyPr/>
          <a:lstStyle/>
          <a:p>
            <a:fld id="{E302651E-84F3-4FC8-9F52-6A15FB1845E9}" type="datetimeFigureOut">
              <a:rPr lang="en-US" smtClean="0"/>
              <a:t>4/17/2025</a:t>
            </a:fld>
            <a:endParaRPr lang="en-US" dirty="0"/>
          </a:p>
        </p:txBody>
      </p:sp>
      <p:sp>
        <p:nvSpPr>
          <p:cNvPr id="5" name="Footer Placeholder 4">
            <a:extLst>
              <a:ext uri="{FF2B5EF4-FFF2-40B4-BE49-F238E27FC236}">
                <a16:creationId xmlns:a16="http://schemas.microsoft.com/office/drawing/2014/main" id="{9BBA50CA-5AAE-25D0-E0D2-AF13ABEE0B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3F00A63-C651-FFF4-77FC-697D4BC11766}"/>
              </a:ext>
            </a:extLst>
          </p:cNvPr>
          <p:cNvSpPr>
            <a:spLocks noGrp="1"/>
          </p:cNvSpPr>
          <p:nvPr>
            <p:ph type="sldNum" sz="quarter" idx="12"/>
          </p:nvPr>
        </p:nvSpPr>
        <p:spPr/>
        <p:txBody>
          <a:bodyPr/>
          <a:lstStyle/>
          <a:p>
            <a:fld id="{BAB1D617-9231-4D6B-A802-AA69243A3282}" type="slidenum">
              <a:rPr lang="en-US" smtClean="0"/>
              <a:t>‹#›</a:t>
            </a:fld>
            <a:endParaRPr lang="en-US" dirty="0"/>
          </a:p>
        </p:txBody>
      </p:sp>
    </p:spTree>
    <p:extLst>
      <p:ext uri="{BB962C8B-B14F-4D97-AF65-F5344CB8AC3E}">
        <p14:creationId xmlns:p14="http://schemas.microsoft.com/office/powerpoint/2010/main" val="1240618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2EDD0-82E6-0CC9-A4CB-D60680748E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9C3FED-26C9-01BF-B92F-DA0E3A9AD7B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2161F1-6D75-E7A4-B494-2EDB604EBAC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440E763-5FE0-9B07-B1DF-ED819DFFD9A8}"/>
              </a:ext>
            </a:extLst>
          </p:cNvPr>
          <p:cNvSpPr>
            <a:spLocks noGrp="1"/>
          </p:cNvSpPr>
          <p:nvPr>
            <p:ph type="dt" sz="half" idx="10"/>
          </p:nvPr>
        </p:nvSpPr>
        <p:spPr/>
        <p:txBody>
          <a:bodyPr/>
          <a:lstStyle/>
          <a:p>
            <a:fld id="{E302651E-84F3-4FC8-9F52-6A15FB1845E9}" type="datetimeFigureOut">
              <a:rPr lang="en-US" smtClean="0"/>
              <a:t>4/17/2025</a:t>
            </a:fld>
            <a:endParaRPr lang="en-US" dirty="0"/>
          </a:p>
        </p:txBody>
      </p:sp>
      <p:sp>
        <p:nvSpPr>
          <p:cNvPr id="6" name="Footer Placeholder 5">
            <a:extLst>
              <a:ext uri="{FF2B5EF4-FFF2-40B4-BE49-F238E27FC236}">
                <a16:creationId xmlns:a16="http://schemas.microsoft.com/office/drawing/2014/main" id="{5C864510-6440-DF8E-D71E-56440B82800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EDC0B8D-59B9-6B98-42A2-7AD18488DD28}"/>
              </a:ext>
            </a:extLst>
          </p:cNvPr>
          <p:cNvSpPr>
            <a:spLocks noGrp="1"/>
          </p:cNvSpPr>
          <p:nvPr>
            <p:ph type="sldNum" sz="quarter" idx="12"/>
          </p:nvPr>
        </p:nvSpPr>
        <p:spPr/>
        <p:txBody>
          <a:bodyPr/>
          <a:lstStyle/>
          <a:p>
            <a:fld id="{BAB1D617-9231-4D6B-A802-AA69243A3282}" type="slidenum">
              <a:rPr lang="en-US" smtClean="0"/>
              <a:t>‹#›</a:t>
            </a:fld>
            <a:endParaRPr lang="en-US" dirty="0"/>
          </a:p>
        </p:txBody>
      </p:sp>
    </p:spTree>
    <p:extLst>
      <p:ext uri="{BB962C8B-B14F-4D97-AF65-F5344CB8AC3E}">
        <p14:creationId xmlns:p14="http://schemas.microsoft.com/office/powerpoint/2010/main" val="3421675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411CC-56E0-2F58-653F-1ADC655B68E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FA11801-0AB0-9012-0D15-6287C5825D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7E51041-D351-E434-575D-5EC8D6C7370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BF68388-B47C-2125-D6B7-45D72F1B86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2DBA93-E436-90D0-75CF-F47C801343E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EFF9F9-BC69-0E5C-89C0-0F1DFC7D1DD4}"/>
              </a:ext>
            </a:extLst>
          </p:cNvPr>
          <p:cNvSpPr>
            <a:spLocks noGrp="1"/>
          </p:cNvSpPr>
          <p:nvPr>
            <p:ph type="dt" sz="half" idx="10"/>
          </p:nvPr>
        </p:nvSpPr>
        <p:spPr/>
        <p:txBody>
          <a:bodyPr/>
          <a:lstStyle/>
          <a:p>
            <a:fld id="{E302651E-84F3-4FC8-9F52-6A15FB1845E9}" type="datetimeFigureOut">
              <a:rPr lang="en-US" smtClean="0"/>
              <a:t>4/17/2025</a:t>
            </a:fld>
            <a:endParaRPr lang="en-US" dirty="0"/>
          </a:p>
        </p:txBody>
      </p:sp>
      <p:sp>
        <p:nvSpPr>
          <p:cNvPr id="8" name="Footer Placeholder 7">
            <a:extLst>
              <a:ext uri="{FF2B5EF4-FFF2-40B4-BE49-F238E27FC236}">
                <a16:creationId xmlns:a16="http://schemas.microsoft.com/office/drawing/2014/main" id="{BF3F32EB-559C-E314-96EB-704161A3F59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1380B01-6FA8-02BE-DBB7-EAC449F9841B}"/>
              </a:ext>
            </a:extLst>
          </p:cNvPr>
          <p:cNvSpPr>
            <a:spLocks noGrp="1"/>
          </p:cNvSpPr>
          <p:nvPr>
            <p:ph type="sldNum" sz="quarter" idx="12"/>
          </p:nvPr>
        </p:nvSpPr>
        <p:spPr/>
        <p:txBody>
          <a:bodyPr/>
          <a:lstStyle/>
          <a:p>
            <a:fld id="{BAB1D617-9231-4D6B-A802-AA69243A3282}" type="slidenum">
              <a:rPr lang="en-US" smtClean="0"/>
              <a:t>‹#›</a:t>
            </a:fld>
            <a:endParaRPr lang="en-US" dirty="0"/>
          </a:p>
        </p:txBody>
      </p:sp>
    </p:spTree>
    <p:extLst>
      <p:ext uri="{BB962C8B-B14F-4D97-AF65-F5344CB8AC3E}">
        <p14:creationId xmlns:p14="http://schemas.microsoft.com/office/powerpoint/2010/main" val="22482442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A4671-ADD8-8A2A-7C4E-39850FFF36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D8B7D8-BD4A-773A-8C6A-9A1C2C739CA5}"/>
              </a:ext>
            </a:extLst>
          </p:cNvPr>
          <p:cNvSpPr>
            <a:spLocks noGrp="1"/>
          </p:cNvSpPr>
          <p:nvPr>
            <p:ph type="dt" sz="half" idx="10"/>
          </p:nvPr>
        </p:nvSpPr>
        <p:spPr/>
        <p:txBody>
          <a:bodyPr/>
          <a:lstStyle/>
          <a:p>
            <a:fld id="{E302651E-84F3-4FC8-9F52-6A15FB1845E9}" type="datetimeFigureOut">
              <a:rPr lang="en-US" smtClean="0"/>
              <a:t>4/17/2025</a:t>
            </a:fld>
            <a:endParaRPr lang="en-US" dirty="0"/>
          </a:p>
        </p:txBody>
      </p:sp>
      <p:sp>
        <p:nvSpPr>
          <p:cNvPr id="4" name="Footer Placeholder 3">
            <a:extLst>
              <a:ext uri="{FF2B5EF4-FFF2-40B4-BE49-F238E27FC236}">
                <a16:creationId xmlns:a16="http://schemas.microsoft.com/office/drawing/2014/main" id="{5ECBDE91-8DC9-9C5F-18F1-9EE0E802B46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B3FDC7B-5A0D-CADE-D610-CB4DD3A58E79}"/>
              </a:ext>
            </a:extLst>
          </p:cNvPr>
          <p:cNvSpPr>
            <a:spLocks noGrp="1"/>
          </p:cNvSpPr>
          <p:nvPr>
            <p:ph type="sldNum" sz="quarter" idx="12"/>
          </p:nvPr>
        </p:nvSpPr>
        <p:spPr/>
        <p:txBody>
          <a:bodyPr/>
          <a:lstStyle/>
          <a:p>
            <a:fld id="{BAB1D617-9231-4D6B-A802-AA69243A3282}" type="slidenum">
              <a:rPr lang="en-US" smtClean="0"/>
              <a:t>‹#›</a:t>
            </a:fld>
            <a:endParaRPr lang="en-US" dirty="0"/>
          </a:p>
        </p:txBody>
      </p:sp>
    </p:spTree>
    <p:extLst>
      <p:ext uri="{BB962C8B-B14F-4D97-AF65-F5344CB8AC3E}">
        <p14:creationId xmlns:p14="http://schemas.microsoft.com/office/powerpoint/2010/main" val="3189250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AD6815-A0A6-46BD-28E2-A9DB95A85FFB}"/>
              </a:ext>
            </a:extLst>
          </p:cNvPr>
          <p:cNvSpPr>
            <a:spLocks noGrp="1"/>
          </p:cNvSpPr>
          <p:nvPr>
            <p:ph type="dt" sz="half" idx="10"/>
          </p:nvPr>
        </p:nvSpPr>
        <p:spPr/>
        <p:txBody>
          <a:bodyPr/>
          <a:lstStyle/>
          <a:p>
            <a:fld id="{E302651E-84F3-4FC8-9F52-6A15FB1845E9}" type="datetimeFigureOut">
              <a:rPr lang="en-US" smtClean="0"/>
              <a:t>4/17/2025</a:t>
            </a:fld>
            <a:endParaRPr lang="en-US" dirty="0"/>
          </a:p>
        </p:txBody>
      </p:sp>
      <p:sp>
        <p:nvSpPr>
          <p:cNvPr id="3" name="Footer Placeholder 2">
            <a:extLst>
              <a:ext uri="{FF2B5EF4-FFF2-40B4-BE49-F238E27FC236}">
                <a16:creationId xmlns:a16="http://schemas.microsoft.com/office/drawing/2014/main" id="{C5EFF2C4-8447-5CF1-46FA-58F5A026B83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E5698F4-17E0-3357-BB83-572F4C4B8F4F}"/>
              </a:ext>
            </a:extLst>
          </p:cNvPr>
          <p:cNvSpPr>
            <a:spLocks noGrp="1"/>
          </p:cNvSpPr>
          <p:nvPr>
            <p:ph type="sldNum" sz="quarter" idx="12"/>
          </p:nvPr>
        </p:nvSpPr>
        <p:spPr/>
        <p:txBody>
          <a:bodyPr/>
          <a:lstStyle/>
          <a:p>
            <a:fld id="{BAB1D617-9231-4D6B-A802-AA69243A3282}" type="slidenum">
              <a:rPr lang="en-US" smtClean="0"/>
              <a:t>‹#›</a:t>
            </a:fld>
            <a:endParaRPr lang="en-US" dirty="0"/>
          </a:p>
        </p:txBody>
      </p:sp>
    </p:spTree>
    <p:extLst>
      <p:ext uri="{BB962C8B-B14F-4D97-AF65-F5344CB8AC3E}">
        <p14:creationId xmlns:p14="http://schemas.microsoft.com/office/powerpoint/2010/main" val="6978890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52D5F-C591-5EB9-92AC-42B9E539D1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BBE7CA2-A219-E4AD-6D42-1DC2FDA1CB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4DF240-6B68-2CFB-392C-54E83BD2E8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F3EAC0-7FA3-82F7-36A2-C8C78E31B323}"/>
              </a:ext>
            </a:extLst>
          </p:cNvPr>
          <p:cNvSpPr>
            <a:spLocks noGrp="1"/>
          </p:cNvSpPr>
          <p:nvPr>
            <p:ph type="dt" sz="half" idx="10"/>
          </p:nvPr>
        </p:nvSpPr>
        <p:spPr/>
        <p:txBody>
          <a:bodyPr/>
          <a:lstStyle/>
          <a:p>
            <a:fld id="{E302651E-84F3-4FC8-9F52-6A15FB1845E9}" type="datetimeFigureOut">
              <a:rPr lang="en-US" smtClean="0"/>
              <a:t>4/17/2025</a:t>
            </a:fld>
            <a:endParaRPr lang="en-US" dirty="0"/>
          </a:p>
        </p:txBody>
      </p:sp>
      <p:sp>
        <p:nvSpPr>
          <p:cNvPr id="6" name="Footer Placeholder 5">
            <a:extLst>
              <a:ext uri="{FF2B5EF4-FFF2-40B4-BE49-F238E27FC236}">
                <a16:creationId xmlns:a16="http://schemas.microsoft.com/office/drawing/2014/main" id="{3B6CFE7C-077A-2619-FA9C-5C2E89AB85E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A0D34D2-9780-1594-FF4D-05C49883269E}"/>
              </a:ext>
            </a:extLst>
          </p:cNvPr>
          <p:cNvSpPr>
            <a:spLocks noGrp="1"/>
          </p:cNvSpPr>
          <p:nvPr>
            <p:ph type="sldNum" sz="quarter" idx="12"/>
          </p:nvPr>
        </p:nvSpPr>
        <p:spPr/>
        <p:txBody>
          <a:bodyPr/>
          <a:lstStyle/>
          <a:p>
            <a:fld id="{BAB1D617-9231-4D6B-A802-AA69243A3282}" type="slidenum">
              <a:rPr lang="en-US" smtClean="0"/>
              <a:t>‹#›</a:t>
            </a:fld>
            <a:endParaRPr lang="en-US" dirty="0"/>
          </a:p>
        </p:txBody>
      </p:sp>
    </p:spTree>
    <p:extLst>
      <p:ext uri="{BB962C8B-B14F-4D97-AF65-F5344CB8AC3E}">
        <p14:creationId xmlns:p14="http://schemas.microsoft.com/office/powerpoint/2010/main" val="715879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B2A1A-296D-0381-395C-9E0E2FC7C6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65FA5AA-0222-1F18-599E-6D8A19D1C8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5E10A27-7D58-4676-4331-7BFE80FC9B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4A376A-D3AA-234D-B52F-26F1F1C65363}"/>
              </a:ext>
            </a:extLst>
          </p:cNvPr>
          <p:cNvSpPr>
            <a:spLocks noGrp="1"/>
          </p:cNvSpPr>
          <p:nvPr>
            <p:ph type="dt" sz="half" idx="10"/>
          </p:nvPr>
        </p:nvSpPr>
        <p:spPr/>
        <p:txBody>
          <a:bodyPr/>
          <a:lstStyle/>
          <a:p>
            <a:fld id="{E302651E-84F3-4FC8-9F52-6A15FB1845E9}" type="datetimeFigureOut">
              <a:rPr lang="en-US" smtClean="0"/>
              <a:t>4/17/2025</a:t>
            </a:fld>
            <a:endParaRPr lang="en-US" dirty="0"/>
          </a:p>
        </p:txBody>
      </p:sp>
      <p:sp>
        <p:nvSpPr>
          <p:cNvPr id="6" name="Footer Placeholder 5">
            <a:extLst>
              <a:ext uri="{FF2B5EF4-FFF2-40B4-BE49-F238E27FC236}">
                <a16:creationId xmlns:a16="http://schemas.microsoft.com/office/drawing/2014/main" id="{531E1F4D-0FF9-54E4-9544-EC0C080E7C8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44059B0-CDD4-926E-3B91-F871964678D7}"/>
              </a:ext>
            </a:extLst>
          </p:cNvPr>
          <p:cNvSpPr>
            <a:spLocks noGrp="1"/>
          </p:cNvSpPr>
          <p:nvPr>
            <p:ph type="sldNum" sz="quarter" idx="12"/>
          </p:nvPr>
        </p:nvSpPr>
        <p:spPr/>
        <p:txBody>
          <a:bodyPr/>
          <a:lstStyle/>
          <a:p>
            <a:fld id="{BAB1D617-9231-4D6B-A802-AA69243A3282}" type="slidenum">
              <a:rPr lang="en-US" smtClean="0"/>
              <a:t>‹#›</a:t>
            </a:fld>
            <a:endParaRPr lang="en-US" dirty="0"/>
          </a:p>
        </p:txBody>
      </p:sp>
    </p:spTree>
    <p:extLst>
      <p:ext uri="{BB962C8B-B14F-4D97-AF65-F5344CB8AC3E}">
        <p14:creationId xmlns:p14="http://schemas.microsoft.com/office/powerpoint/2010/main" val="27934726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94373A-6DEA-781E-6441-7DBF702BDD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7E31EB4-084B-0569-E67E-C44F83296C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4574CC-E6CF-3DE5-F185-22AA52867F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302651E-84F3-4FC8-9F52-6A15FB1845E9}" type="datetimeFigureOut">
              <a:rPr lang="en-US" smtClean="0"/>
              <a:t>4/17/2025</a:t>
            </a:fld>
            <a:endParaRPr lang="en-US" dirty="0"/>
          </a:p>
        </p:txBody>
      </p:sp>
      <p:sp>
        <p:nvSpPr>
          <p:cNvPr id="5" name="Footer Placeholder 4">
            <a:extLst>
              <a:ext uri="{FF2B5EF4-FFF2-40B4-BE49-F238E27FC236}">
                <a16:creationId xmlns:a16="http://schemas.microsoft.com/office/drawing/2014/main" id="{2E64EF21-3816-195A-3926-D77D46BFEB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F8110730-B4A7-130E-D8EE-5303549AAC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AB1D617-9231-4D6B-A802-AA69243A3282}" type="slidenum">
              <a:rPr lang="en-US" smtClean="0"/>
              <a:t>‹#›</a:t>
            </a:fld>
            <a:endParaRPr lang="en-US" dirty="0"/>
          </a:p>
        </p:txBody>
      </p:sp>
    </p:spTree>
    <p:extLst>
      <p:ext uri="{BB962C8B-B14F-4D97-AF65-F5344CB8AC3E}">
        <p14:creationId xmlns:p14="http://schemas.microsoft.com/office/powerpoint/2010/main" val="36032111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customXml" Target="../ink/ink1.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chart" Target="../charts/chart3.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chart" Target="../charts/chart4.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6.jpg"/><Relationship Id="rId4" Type="http://schemas.openxmlformats.org/officeDocument/2006/relationships/image" Target="../media/image1.emf"/></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chart" Target="../charts/chart5.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1.emf"/></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22.jpg"/></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7.pn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xml"/><Relationship Id="rId5" Type="http://schemas.openxmlformats.org/officeDocument/2006/relationships/image" Target="../media/image1.emf"/><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BE970A-D37A-330A-1EC3-BEBD68EDECB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63359" y="1790046"/>
            <a:ext cx="1725314" cy="1481902"/>
          </a:xfrm>
          <a:prstGeom prst="rect">
            <a:avLst/>
          </a:prstGeom>
          <a:ln w="19050" cap="sq">
            <a:solidFill>
              <a:srgbClr val="000000"/>
            </a:solidFill>
            <a:miter lim="800000"/>
          </a:ln>
          <a:effectLst>
            <a:outerShdw blurRad="57150" dist="50800" dir="2700000" algn="tl" rotWithShape="0">
              <a:srgbClr val="000000">
                <a:alpha val="40000"/>
              </a:srgbClr>
            </a:outerShdw>
          </a:effectLst>
        </p:spPr>
      </p:pic>
      <p:sp>
        <p:nvSpPr>
          <p:cNvPr id="5" name="TextBox 4">
            <a:extLst>
              <a:ext uri="{FF2B5EF4-FFF2-40B4-BE49-F238E27FC236}">
                <a16:creationId xmlns:a16="http://schemas.microsoft.com/office/drawing/2014/main" id="{F66E6675-2A8C-6C05-FFD9-A43F30ACEC56}"/>
              </a:ext>
            </a:extLst>
          </p:cNvPr>
          <p:cNvSpPr txBox="1"/>
          <p:nvPr/>
        </p:nvSpPr>
        <p:spPr>
          <a:xfrm>
            <a:off x="5276747" y="2071971"/>
            <a:ext cx="1297150" cy="769441"/>
          </a:xfrm>
          <a:prstGeom prst="rect">
            <a:avLst/>
          </a:prstGeom>
          <a:noFill/>
        </p:spPr>
        <p:txBody>
          <a:bodyPr wrap="none" rtlCol="0">
            <a:spAutoFit/>
          </a:bodyPr>
          <a:lstStyle/>
          <a:p>
            <a:r>
              <a:rPr lang="en-US" sz="4400" b="1" dirty="0">
                <a:latin typeface="Lato" panose="020F0502020204030203" pitchFamily="34" charset="0"/>
              </a:rPr>
              <a:t>Past</a:t>
            </a:r>
          </a:p>
        </p:txBody>
      </p:sp>
      <p:pic>
        <p:nvPicPr>
          <p:cNvPr id="6" name="Picture 5">
            <a:extLst>
              <a:ext uri="{FF2B5EF4-FFF2-40B4-BE49-F238E27FC236}">
                <a16:creationId xmlns:a16="http://schemas.microsoft.com/office/drawing/2014/main" id="{61B65AE8-979E-B209-0514-F30524E1029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14511" y="3337088"/>
            <a:ext cx="1725314" cy="1498769"/>
          </a:xfrm>
          <a:prstGeom prst="rect">
            <a:avLst/>
          </a:prstGeom>
          <a:ln w="19050" cap="sq">
            <a:solidFill>
              <a:srgbClr val="000000"/>
            </a:solidFill>
            <a:miter lim="800000"/>
          </a:ln>
          <a:effectLst>
            <a:outerShdw blurRad="57150" dist="50800" dir="2700000" algn="tl" rotWithShape="0">
              <a:srgbClr val="000000">
                <a:alpha val="40000"/>
              </a:srgbClr>
            </a:outerShdw>
          </a:effectLst>
        </p:spPr>
      </p:pic>
      <p:sp>
        <p:nvSpPr>
          <p:cNvPr id="7" name="TextBox 6">
            <a:extLst>
              <a:ext uri="{FF2B5EF4-FFF2-40B4-BE49-F238E27FC236}">
                <a16:creationId xmlns:a16="http://schemas.microsoft.com/office/drawing/2014/main" id="{A2ED264E-DF3F-D847-78E6-D6AED942FFDB}"/>
              </a:ext>
            </a:extLst>
          </p:cNvPr>
          <p:cNvSpPr txBox="1"/>
          <p:nvPr/>
        </p:nvSpPr>
        <p:spPr>
          <a:xfrm>
            <a:off x="7450965" y="3621832"/>
            <a:ext cx="2156360" cy="769441"/>
          </a:xfrm>
          <a:prstGeom prst="rect">
            <a:avLst/>
          </a:prstGeom>
          <a:noFill/>
        </p:spPr>
        <p:txBody>
          <a:bodyPr wrap="none" rtlCol="0">
            <a:spAutoFit/>
          </a:bodyPr>
          <a:lstStyle/>
          <a:p>
            <a:r>
              <a:rPr lang="en-US" sz="4400" b="1" dirty="0">
                <a:latin typeface="Lato" panose="020F0502020204030203" pitchFamily="34" charset="0"/>
              </a:rPr>
              <a:t>Present</a:t>
            </a:r>
          </a:p>
        </p:txBody>
      </p:sp>
      <p:sp>
        <p:nvSpPr>
          <p:cNvPr id="9" name="TextBox 8">
            <a:extLst>
              <a:ext uri="{FF2B5EF4-FFF2-40B4-BE49-F238E27FC236}">
                <a16:creationId xmlns:a16="http://schemas.microsoft.com/office/drawing/2014/main" id="{7E7F8623-ACBF-9D6B-4674-496F55283DBA}"/>
              </a:ext>
            </a:extLst>
          </p:cNvPr>
          <p:cNvSpPr txBox="1"/>
          <p:nvPr/>
        </p:nvSpPr>
        <p:spPr>
          <a:xfrm>
            <a:off x="9514823" y="5180343"/>
            <a:ext cx="1893467" cy="769441"/>
          </a:xfrm>
          <a:prstGeom prst="rect">
            <a:avLst/>
          </a:prstGeom>
          <a:noFill/>
        </p:spPr>
        <p:txBody>
          <a:bodyPr wrap="none" rtlCol="0">
            <a:spAutoFit/>
          </a:bodyPr>
          <a:lstStyle/>
          <a:p>
            <a:r>
              <a:rPr lang="en-US" sz="4400" b="1" dirty="0">
                <a:latin typeface="Lato" panose="020F0502020204030203" pitchFamily="34" charset="0"/>
              </a:rPr>
              <a:t>Future</a:t>
            </a:r>
          </a:p>
        </p:txBody>
      </p:sp>
      <p:sp>
        <p:nvSpPr>
          <p:cNvPr id="11" name="TextBox 10">
            <a:extLst>
              <a:ext uri="{FF2B5EF4-FFF2-40B4-BE49-F238E27FC236}">
                <a16:creationId xmlns:a16="http://schemas.microsoft.com/office/drawing/2014/main" id="{F24599D3-E457-422A-F6F3-D4F8F4811CEC}"/>
              </a:ext>
            </a:extLst>
          </p:cNvPr>
          <p:cNvSpPr txBox="1"/>
          <p:nvPr/>
        </p:nvSpPr>
        <p:spPr>
          <a:xfrm>
            <a:off x="2245121" y="328319"/>
            <a:ext cx="7781296" cy="830997"/>
          </a:xfrm>
          <a:prstGeom prst="rect">
            <a:avLst/>
          </a:prstGeom>
          <a:noFill/>
        </p:spPr>
        <p:txBody>
          <a:bodyPr wrap="none" rtlCol="0">
            <a:spAutoFit/>
          </a:bodyPr>
          <a:lstStyle/>
          <a:p>
            <a:pPr algn="ctr"/>
            <a:r>
              <a:rPr lang="en-US" sz="4800" b="1" dirty="0">
                <a:latin typeface="Lato" panose="020F0502020204030203" pitchFamily="34" charset="0"/>
              </a:rPr>
              <a:t>Branches 54 &amp; 94 Luncheon</a:t>
            </a:r>
          </a:p>
        </p:txBody>
      </p:sp>
      <p:sp>
        <p:nvSpPr>
          <p:cNvPr id="2" name="TextBox 1">
            <a:extLst>
              <a:ext uri="{FF2B5EF4-FFF2-40B4-BE49-F238E27FC236}">
                <a16:creationId xmlns:a16="http://schemas.microsoft.com/office/drawing/2014/main" id="{43E5F27C-C5AE-C56F-DB68-ACB7A1CF2E67}"/>
              </a:ext>
            </a:extLst>
          </p:cNvPr>
          <p:cNvSpPr txBox="1"/>
          <p:nvPr/>
        </p:nvSpPr>
        <p:spPr>
          <a:xfrm>
            <a:off x="402250" y="5266320"/>
            <a:ext cx="6320702" cy="1200329"/>
          </a:xfrm>
          <a:prstGeom prst="rect">
            <a:avLst/>
          </a:prstGeom>
          <a:noFill/>
        </p:spPr>
        <p:txBody>
          <a:bodyPr wrap="square" rtlCol="0">
            <a:spAutoFit/>
          </a:bodyPr>
          <a:lstStyle/>
          <a:p>
            <a:r>
              <a:rPr lang="en-US" sz="2400" b="1" dirty="0">
                <a:latin typeface="Lato" panose="020F0502020204030203" pitchFamily="34" charset="0"/>
              </a:rPr>
              <a:t>Andy Danver, Branch 35 (Palo Alto)</a:t>
            </a:r>
          </a:p>
          <a:p>
            <a:r>
              <a:rPr lang="en-US" sz="2400" b="1" dirty="0">
                <a:latin typeface="Lato" panose="020F0502020204030203" pitchFamily="34" charset="0"/>
              </a:rPr>
              <a:t>SIR Inc - Dir of Marketing &amp; Communication</a:t>
            </a:r>
          </a:p>
          <a:p>
            <a:r>
              <a:rPr lang="en-US" sz="2400" b="1" dirty="0">
                <a:latin typeface="Lato" panose="020F0502020204030203" pitchFamily="34" charset="0"/>
              </a:rPr>
              <a:t>April 10, 2025</a:t>
            </a:r>
          </a:p>
        </p:txBody>
      </p:sp>
      <p:pic>
        <p:nvPicPr>
          <p:cNvPr id="10" name="Picture 9" descr="A white person with a question mark&#10;&#10;Description automatically generated">
            <a:extLst>
              <a:ext uri="{FF2B5EF4-FFF2-40B4-BE49-F238E27FC236}">
                <a16:creationId xmlns:a16="http://schemas.microsoft.com/office/drawing/2014/main" id="{66BD46C7-310D-E985-D1A4-A947236DE4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6267" y="4923335"/>
            <a:ext cx="1725314" cy="1609617"/>
          </a:xfrm>
          <a:prstGeom prst="rect">
            <a:avLst/>
          </a:prstGeom>
          <a:ln w="28575" cap="sq">
            <a:solidFill>
              <a:srgbClr val="000000"/>
            </a:solidFill>
            <a:miter lim="800000"/>
          </a:ln>
          <a:effectLst>
            <a:outerShdw blurRad="57150" dist="50800" dir="2700000" algn="tl" rotWithShape="0">
              <a:srgbClr val="000000">
                <a:alpha val="40000"/>
              </a:srgbClr>
            </a:outerShdw>
          </a:effectLst>
        </p:spPr>
      </p:pic>
      <p:sp>
        <p:nvSpPr>
          <p:cNvPr id="8" name="TextBox 7">
            <a:extLst>
              <a:ext uri="{FF2B5EF4-FFF2-40B4-BE49-F238E27FC236}">
                <a16:creationId xmlns:a16="http://schemas.microsoft.com/office/drawing/2014/main" id="{ED2639F7-9459-D031-E922-BB4246E01379}"/>
              </a:ext>
            </a:extLst>
          </p:cNvPr>
          <p:cNvSpPr txBox="1"/>
          <p:nvPr/>
        </p:nvSpPr>
        <p:spPr>
          <a:xfrm>
            <a:off x="6969470" y="1436103"/>
            <a:ext cx="4718341" cy="1569660"/>
          </a:xfrm>
          <a:prstGeom prst="rect">
            <a:avLst/>
          </a:prstGeom>
          <a:noFill/>
        </p:spPr>
        <p:txBody>
          <a:bodyPr wrap="square" rtlCol="0">
            <a:spAutoFit/>
          </a:bodyPr>
          <a:lstStyle/>
          <a:p>
            <a:pPr algn="ctr"/>
            <a:r>
              <a:rPr lang="en-US" sz="4800" b="1" u="sng" dirty="0">
                <a:solidFill>
                  <a:srgbClr val="C00000"/>
                </a:solidFill>
                <a:effectLst>
                  <a:outerShdw blurRad="38100" dist="38100" dir="2700000" algn="tl">
                    <a:srgbClr val="000000">
                      <a:alpha val="43137"/>
                    </a:srgbClr>
                  </a:outerShdw>
                </a:effectLst>
                <a:latin typeface="Lato" panose="020F0502020204030203" pitchFamily="34" charset="0"/>
              </a:rPr>
              <a:t>The History</a:t>
            </a:r>
            <a:br>
              <a:rPr lang="en-US" sz="4800" b="1" u="sng" dirty="0">
                <a:solidFill>
                  <a:srgbClr val="C00000"/>
                </a:solidFill>
                <a:effectLst>
                  <a:outerShdw blurRad="38100" dist="38100" dir="2700000" algn="tl">
                    <a:srgbClr val="000000">
                      <a:alpha val="43137"/>
                    </a:srgbClr>
                  </a:outerShdw>
                </a:effectLst>
                <a:latin typeface="Lato" panose="020F0502020204030203" pitchFamily="34" charset="0"/>
              </a:rPr>
            </a:br>
            <a:r>
              <a:rPr lang="en-US" sz="4800" b="1" u="sng" dirty="0">
                <a:solidFill>
                  <a:srgbClr val="C00000"/>
                </a:solidFill>
                <a:effectLst>
                  <a:outerShdw blurRad="38100" dist="38100" dir="2700000" algn="tl">
                    <a:srgbClr val="000000">
                      <a:alpha val="43137"/>
                    </a:srgbClr>
                  </a:outerShdw>
                </a:effectLst>
                <a:latin typeface="Lato" panose="020F0502020204030203" pitchFamily="34" charset="0"/>
              </a:rPr>
              <a:t>of SIR</a:t>
            </a:r>
          </a:p>
        </p:txBody>
      </p:sp>
    </p:spTree>
    <p:extLst>
      <p:ext uri="{BB962C8B-B14F-4D97-AF65-F5344CB8AC3E}">
        <p14:creationId xmlns:p14="http://schemas.microsoft.com/office/powerpoint/2010/main" val="38072580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90" name="Google Shape;90;g77063b8d2f8bb266_0"/>
          <p:cNvSpPr txBox="1">
            <a:spLocks noGrp="1"/>
          </p:cNvSpPr>
          <p:nvPr>
            <p:ph type="body" idx="1"/>
          </p:nvPr>
        </p:nvSpPr>
        <p:spPr>
          <a:xfrm>
            <a:off x="446550" y="2176704"/>
            <a:ext cx="5208037" cy="3614321"/>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3200" dirty="0">
                <a:latin typeface="Lato" panose="020F0502020204030203" pitchFamily="34" charset="0"/>
              </a:rPr>
              <a:t>                  </a:t>
            </a:r>
            <a:r>
              <a:rPr lang="en-US" sz="3200" b="1" u="sng" dirty="0">
                <a:latin typeface="Lato" panose="020F0502020204030203" pitchFamily="34" charset="0"/>
              </a:rPr>
              <a:t>Mission </a:t>
            </a:r>
          </a:p>
          <a:p>
            <a:pPr marL="0" lvl="0" indent="0" algn="l" rtl="0">
              <a:lnSpc>
                <a:spcPct val="100000"/>
              </a:lnSpc>
              <a:spcBef>
                <a:spcPts val="0"/>
              </a:spcBef>
              <a:spcAft>
                <a:spcPts val="0"/>
              </a:spcAft>
              <a:buClr>
                <a:schemeClr val="dk1"/>
              </a:buClr>
              <a:buSzPts val="1100"/>
              <a:buFont typeface="Arial"/>
              <a:buNone/>
            </a:pPr>
            <a:endParaRPr lang="en-US" sz="3200" b="1" u="sng" dirty="0">
              <a:solidFill>
                <a:srgbClr val="110F13"/>
              </a:solidFill>
              <a:latin typeface="Lato" panose="020F0502020204030203" pitchFamily="34" charset="0"/>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3000" b="1" u="sng" dirty="0">
                <a:solidFill>
                  <a:srgbClr val="C00000"/>
                </a:solidFill>
                <a:latin typeface="Lato" panose="020F0502020204030203" pitchFamily="34" charset="0"/>
                <a:ea typeface="Arial"/>
                <a:cs typeface="Arial"/>
                <a:sym typeface="Arial"/>
              </a:rPr>
              <a:t>Enhance the lives of our members</a:t>
            </a:r>
            <a:r>
              <a:rPr lang="en-US" sz="3000" dirty="0">
                <a:solidFill>
                  <a:srgbClr val="110F13"/>
                </a:solidFill>
                <a:latin typeface="Lato" panose="020F0502020204030203" pitchFamily="34" charset="0"/>
                <a:ea typeface="Arial"/>
                <a:cs typeface="Arial"/>
                <a:sym typeface="Arial"/>
              </a:rPr>
              <a:t> through f</a:t>
            </a:r>
            <a:r>
              <a:rPr lang="en-US" sz="3000" dirty="0">
                <a:solidFill>
                  <a:srgbClr val="28282A"/>
                </a:solidFill>
                <a:latin typeface="Lato" panose="020F0502020204030203" pitchFamily="34" charset="0"/>
                <a:ea typeface="Arial"/>
                <a:cs typeface="Arial"/>
                <a:sym typeface="Arial"/>
              </a:rPr>
              <a:t>u</a:t>
            </a:r>
            <a:r>
              <a:rPr lang="en-US" sz="3000" dirty="0">
                <a:solidFill>
                  <a:srgbClr val="110F13"/>
                </a:solidFill>
                <a:latin typeface="Lato" panose="020F0502020204030203" pitchFamily="34" charset="0"/>
                <a:ea typeface="Arial"/>
                <a:cs typeface="Arial"/>
                <a:sym typeface="Arial"/>
              </a:rPr>
              <a:t>n activit</a:t>
            </a:r>
            <a:r>
              <a:rPr lang="en-US" sz="3000" dirty="0">
                <a:solidFill>
                  <a:srgbClr val="28282A"/>
                </a:solidFill>
                <a:latin typeface="Lato" panose="020F0502020204030203" pitchFamily="34" charset="0"/>
                <a:ea typeface="Arial"/>
                <a:cs typeface="Arial"/>
                <a:sym typeface="Arial"/>
              </a:rPr>
              <a:t>i</a:t>
            </a:r>
            <a:r>
              <a:rPr lang="en-US" sz="3000" dirty="0">
                <a:solidFill>
                  <a:srgbClr val="110F13"/>
                </a:solidFill>
                <a:latin typeface="Lato" panose="020F0502020204030203" pitchFamily="34" charset="0"/>
                <a:ea typeface="Arial"/>
                <a:cs typeface="Arial"/>
                <a:sym typeface="Arial"/>
              </a:rPr>
              <a:t>es</a:t>
            </a:r>
            <a:r>
              <a:rPr lang="en-US" sz="3000" dirty="0">
                <a:solidFill>
                  <a:srgbClr val="28282A"/>
                </a:solidFill>
                <a:latin typeface="Lato" panose="020F0502020204030203" pitchFamily="34" charset="0"/>
                <a:ea typeface="Arial"/>
                <a:cs typeface="Arial"/>
                <a:sym typeface="Arial"/>
              </a:rPr>
              <a:t>, </a:t>
            </a:r>
            <a:r>
              <a:rPr lang="en-US" sz="3000" dirty="0">
                <a:solidFill>
                  <a:srgbClr val="110F13"/>
                </a:solidFill>
                <a:latin typeface="Lato" panose="020F0502020204030203" pitchFamily="34" charset="0"/>
                <a:ea typeface="Arial"/>
                <a:cs typeface="Arial"/>
                <a:sym typeface="Arial"/>
              </a:rPr>
              <a:t>special eve</a:t>
            </a:r>
            <a:r>
              <a:rPr lang="en-US" sz="3000" dirty="0">
                <a:solidFill>
                  <a:srgbClr val="28282A"/>
                </a:solidFill>
                <a:latin typeface="Lato" panose="020F0502020204030203" pitchFamily="34" charset="0"/>
                <a:ea typeface="Arial"/>
                <a:cs typeface="Arial"/>
                <a:sym typeface="Arial"/>
              </a:rPr>
              <a:t>n</a:t>
            </a:r>
            <a:r>
              <a:rPr lang="en-US" sz="3000" dirty="0">
                <a:solidFill>
                  <a:srgbClr val="110F13"/>
                </a:solidFill>
                <a:latin typeface="Lato" panose="020F0502020204030203" pitchFamily="34" charset="0"/>
                <a:ea typeface="Arial"/>
                <a:cs typeface="Arial"/>
                <a:sym typeface="Arial"/>
              </a:rPr>
              <a:t>ts, and lunches whi</a:t>
            </a:r>
            <a:r>
              <a:rPr lang="en-US" sz="3000" dirty="0">
                <a:solidFill>
                  <a:srgbClr val="28282A"/>
                </a:solidFill>
                <a:latin typeface="Lato" panose="020F0502020204030203" pitchFamily="34" charset="0"/>
                <a:ea typeface="Arial"/>
                <a:cs typeface="Arial"/>
                <a:sym typeface="Arial"/>
              </a:rPr>
              <a:t>l</a:t>
            </a:r>
            <a:r>
              <a:rPr lang="en-US" sz="3000" dirty="0">
                <a:solidFill>
                  <a:srgbClr val="110F13"/>
                </a:solidFill>
                <a:latin typeface="Lato" panose="020F0502020204030203" pitchFamily="34" charset="0"/>
                <a:ea typeface="Arial"/>
                <a:cs typeface="Arial"/>
                <a:sym typeface="Arial"/>
              </a:rPr>
              <a:t>e forg</a:t>
            </a:r>
            <a:r>
              <a:rPr lang="en-US" sz="3000" dirty="0">
                <a:solidFill>
                  <a:srgbClr val="28282A"/>
                </a:solidFill>
                <a:latin typeface="Lato" panose="020F0502020204030203" pitchFamily="34" charset="0"/>
                <a:ea typeface="Arial"/>
                <a:cs typeface="Arial"/>
                <a:sym typeface="Arial"/>
              </a:rPr>
              <a:t>i</a:t>
            </a:r>
            <a:r>
              <a:rPr lang="en-US" sz="3000" dirty="0">
                <a:solidFill>
                  <a:srgbClr val="110F13"/>
                </a:solidFill>
                <a:latin typeface="Lato" panose="020F0502020204030203" pitchFamily="34" charset="0"/>
                <a:ea typeface="Arial"/>
                <a:cs typeface="Arial"/>
                <a:sym typeface="Arial"/>
              </a:rPr>
              <a:t>ng fr</a:t>
            </a:r>
            <a:r>
              <a:rPr lang="en-US" sz="3000" dirty="0">
                <a:solidFill>
                  <a:srgbClr val="28282A"/>
                </a:solidFill>
                <a:latin typeface="Lato" panose="020F0502020204030203" pitchFamily="34" charset="0"/>
                <a:ea typeface="Arial"/>
                <a:cs typeface="Arial"/>
                <a:sym typeface="Arial"/>
              </a:rPr>
              <a:t>i</a:t>
            </a:r>
            <a:r>
              <a:rPr lang="en-US" sz="3000" dirty="0">
                <a:solidFill>
                  <a:srgbClr val="110F13"/>
                </a:solidFill>
                <a:latin typeface="Lato" panose="020F0502020204030203" pitchFamily="34" charset="0"/>
                <a:ea typeface="Arial"/>
                <a:cs typeface="Arial"/>
                <a:sym typeface="Arial"/>
              </a:rPr>
              <a:t>endships </a:t>
            </a:r>
            <a:r>
              <a:rPr lang="en-US" sz="3000" dirty="0">
                <a:solidFill>
                  <a:srgbClr val="28282A"/>
                </a:solidFill>
                <a:latin typeface="Lato" panose="020F0502020204030203" pitchFamily="34" charset="0"/>
                <a:ea typeface="Arial"/>
                <a:cs typeface="Arial"/>
                <a:sym typeface="Arial"/>
              </a:rPr>
              <a:t>th</a:t>
            </a:r>
            <a:r>
              <a:rPr lang="en-US" sz="3000" dirty="0">
                <a:solidFill>
                  <a:srgbClr val="110F13"/>
                </a:solidFill>
                <a:latin typeface="Lato" panose="020F0502020204030203" pitchFamily="34" charset="0"/>
                <a:ea typeface="Arial"/>
                <a:cs typeface="Arial"/>
                <a:sym typeface="Arial"/>
              </a:rPr>
              <a:t>at last a </a:t>
            </a:r>
            <a:r>
              <a:rPr lang="en-US" sz="3000" dirty="0">
                <a:solidFill>
                  <a:srgbClr val="28282A"/>
                </a:solidFill>
                <a:latin typeface="Lato" panose="020F0502020204030203" pitchFamily="34" charset="0"/>
                <a:ea typeface="Arial"/>
                <a:cs typeface="Arial"/>
                <a:sym typeface="Arial"/>
              </a:rPr>
              <a:t>l</a:t>
            </a:r>
            <a:r>
              <a:rPr lang="en-US" sz="3000" dirty="0">
                <a:solidFill>
                  <a:srgbClr val="110F13"/>
                </a:solidFill>
                <a:latin typeface="Lato" panose="020F0502020204030203" pitchFamily="34" charset="0"/>
                <a:ea typeface="Arial"/>
                <a:cs typeface="Arial"/>
                <a:sym typeface="Arial"/>
              </a:rPr>
              <a:t>ifet</a:t>
            </a:r>
            <a:r>
              <a:rPr lang="en-US" sz="3000" dirty="0">
                <a:solidFill>
                  <a:srgbClr val="28282A"/>
                </a:solidFill>
                <a:latin typeface="Lato" panose="020F0502020204030203" pitchFamily="34" charset="0"/>
                <a:ea typeface="Arial"/>
                <a:cs typeface="Arial"/>
                <a:sym typeface="Arial"/>
              </a:rPr>
              <a:t>i</a:t>
            </a:r>
            <a:r>
              <a:rPr lang="en-US" sz="3000" dirty="0">
                <a:solidFill>
                  <a:srgbClr val="110F13"/>
                </a:solidFill>
                <a:latin typeface="Lato" panose="020F0502020204030203" pitchFamily="34" charset="0"/>
                <a:ea typeface="Arial"/>
                <a:cs typeface="Arial"/>
                <a:sym typeface="Arial"/>
              </a:rPr>
              <a:t>me.</a:t>
            </a:r>
            <a:endParaRPr sz="3000" dirty="0"/>
          </a:p>
        </p:txBody>
      </p:sp>
      <p:sp>
        <p:nvSpPr>
          <p:cNvPr id="91" name="Google Shape;91;g77063b8d2f8bb266_0"/>
          <p:cNvSpPr txBox="1">
            <a:spLocks noGrp="1"/>
          </p:cNvSpPr>
          <p:nvPr>
            <p:ph type="body" idx="2"/>
          </p:nvPr>
        </p:nvSpPr>
        <p:spPr>
          <a:xfrm>
            <a:off x="5956041" y="2115405"/>
            <a:ext cx="5833500" cy="4328113"/>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3200" dirty="0">
                <a:latin typeface="Lato" panose="020F0502020204030203" pitchFamily="34" charset="0"/>
              </a:rPr>
              <a:t>                      </a:t>
            </a:r>
            <a:r>
              <a:rPr lang="en-US" sz="3200" b="1" u="sng" dirty="0">
                <a:latin typeface="Lato" panose="020F0502020204030203" pitchFamily="34" charset="0"/>
              </a:rPr>
              <a:t>Vision</a:t>
            </a:r>
            <a:br>
              <a:rPr lang="en-US" sz="3200" b="1" u="sng" dirty="0">
                <a:latin typeface="Lato" panose="020F0502020204030203" pitchFamily="34" charset="0"/>
              </a:rPr>
            </a:br>
            <a:endParaRPr lang="en-US" sz="3200" b="1" u="sng" dirty="0">
              <a:solidFill>
                <a:srgbClr val="110F13"/>
              </a:solidFill>
              <a:latin typeface="Lato" panose="020F0502020204030203" pitchFamily="34" charset="0"/>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3000" b="1" u="sng" dirty="0">
                <a:solidFill>
                  <a:srgbClr val="C00000"/>
                </a:solidFill>
                <a:latin typeface="Lato" panose="020F0502020204030203" pitchFamily="34" charset="0"/>
                <a:ea typeface="Arial"/>
                <a:cs typeface="Arial"/>
                <a:sym typeface="Arial"/>
              </a:rPr>
              <a:t>Be the best active seniors</a:t>
            </a:r>
            <a:r>
              <a:rPr lang="en-US" sz="3000" b="1" u="sng" dirty="0">
                <a:solidFill>
                  <a:srgbClr val="110F13"/>
                </a:solidFill>
                <a:latin typeface="Lato" panose="020F0502020204030203" pitchFamily="34" charset="0"/>
                <a:ea typeface="Arial"/>
                <a:cs typeface="Arial"/>
                <a:sym typeface="Arial"/>
              </a:rPr>
              <a:t> </a:t>
            </a:r>
            <a:r>
              <a:rPr lang="en-US" sz="3000" b="1" u="sng" dirty="0">
                <a:solidFill>
                  <a:srgbClr val="C00000"/>
                </a:solidFill>
                <a:latin typeface="Lato" panose="020F0502020204030203" pitchFamily="34" charset="0"/>
                <a:ea typeface="Arial"/>
                <a:cs typeface="Arial"/>
                <a:sym typeface="Arial"/>
              </a:rPr>
              <a:t>organization</a:t>
            </a:r>
            <a:r>
              <a:rPr lang="en-US" sz="3000" dirty="0">
                <a:solidFill>
                  <a:srgbClr val="28282A"/>
                </a:solidFill>
                <a:latin typeface="Lato" panose="020F0502020204030203" pitchFamily="34" charset="0"/>
                <a:ea typeface="Arial"/>
                <a:cs typeface="Arial"/>
                <a:sym typeface="Arial"/>
              </a:rPr>
              <a:t> </a:t>
            </a:r>
            <a:r>
              <a:rPr lang="en-US" sz="3000" dirty="0">
                <a:solidFill>
                  <a:srgbClr val="110F13"/>
                </a:solidFill>
                <a:latin typeface="Lato" panose="020F0502020204030203" pitchFamily="34" charset="0"/>
                <a:ea typeface="Arial"/>
                <a:cs typeface="Arial"/>
                <a:sym typeface="Arial"/>
              </a:rPr>
              <a:t>i</a:t>
            </a:r>
            <a:r>
              <a:rPr lang="en-US" sz="3000" dirty="0">
                <a:solidFill>
                  <a:srgbClr val="28282A"/>
                </a:solidFill>
                <a:latin typeface="Lato" panose="020F0502020204030203" pitchFamily="34" charset="0"/>
                <a:ea typeface="Arial"/>
                <a:cs typeface="Arial"/>
                <a:sym typeface="Arial"/>
              </a:rPr>
              <a:t>n </a:t>
            </a:r>
            <a:r>
              <a:rPr lang="en-US" sz="3000" dirty="0">
                <a:solidFill>
                  <a:srgbClr val="110F13"/>
                </a:solidFill>
                <a:latin typeface="Lato" panose="020F0502020204030203" pitchFamily="34" charset="0"/>
                <a:ea typeface="Arial"/>
                <a:cs typeface="Arial"/>
                <a:sym typeface="Arial"/>
              </a:rPr>
              <a:t>Northe</a:t>
            </a:r>
            <a:r>
              <a:rPr lang="en-US" sz="3000" dirty="0">
                <a:solidFill>
                  <a:srgbClr val="28282A"/>
                </a:solidFill>
                <a:latin typeface="Lato" panose="020F0502020204030203" pitchFamily="34" charset="0"/>
                <a:ea typeface="Arial"/>
                <a:cs typeface="Arial"/>
                <a:sym typeface="Arial"/>
              </a:rPr>
              <a:t>rn </a:t>
            </a:r>
            <a:r>
              <a:rPr lang="en-US" sz="3000" dirty="0">
                <a:solidFill>
                  <a:srgbClr val="110F13"/>
                </a:solidFill>
                <a:latin typeface="Lato" panose="020F0502020204030203" pitchFamily="34" charset="0"/>
                <a:ea typeface="Arial"/>
                <a:cs typeface="Arial"/>
                <a:sym typeface="Arial"/>
              </a:rPr>
              <a:t>and Central Californ</a:t>
            </a:r>
            <a:r>
              <a:rPr lang="en-US" sz="3000" dirty="0">
                <a:solidFill>
                  <a:srgbClr val="28282A"/>
                </a:solidFill>
                <a:latin typeface="Lato" panose="020F0502020204030203" pitchFamily="34" charset="0"/>
                <a:ea typeface="Arial"/>
                <a:cs typeface="Arial"/>
                <a:sym typeface="Arial"/>
              </a:rPr>
              <a:t>i</a:t>
            </a:r>
            <a:r>
              <a:rPr lang="en-US" sz="3000" dirty="0">
                <a:solidFill>
                  <a:srgbClr val="110F13"/>
                </a:solidFill>
                <a:latin typeface="Lato" panose="020F0502020204030203" pitchFamily="34" charset="0"/>
                <a:ea typeface="Arial"/>
                <a:cs typeface="Arial"/>
                <a:sym typeface="Arial"/>
              </a:rPr>
              <a:t>a by promo</a:t>
            </a:r>
            <a:r>
              <a:rPr lang="en-US" sz="3000" dirty="0">
                <a:solidFill>
                  <a:srgbClr val="28282A"/>
                </a:solidFill>
                <a:latin typeface="Lato" panose="020F0502020204030203" pitchFamily="34" charset="0"/>
                <a:ea typeface="Arial"/>
                <a:cs typeface="Arial"/>
                <a:sym typeface="Arial"/>
              </a:rPr>
              <a:t>tin</a:t>
            </a:r>
            <a:r>
              <a:rPr lang="en-US" sz="3000" dirty="0">
                <a:solidFill>
                  <a:srgbClr val="110F13"/>
                </a:solidFill>
                <a:latin typeface="Lato" panose="020F0502020204030203" pitchFamily="34" charset="0"/>
                <a:ea typeface="Arial"/>
                <a:cs typeface="Arial"/>
                <a:sym typeface="Arial"/>
              </a:rPr>
              <a:t>g physical</a:t>
            </a:r>
            <a:r>
              <a:rPr lang="en-US" sz="3000" dirty="0">
                <a:solidFill>
                  <a:srgbClr val="28282A"/>
                </a:solidFill>
                <a:latin typeface="Lato" panose="020F0502020204030203" pitchFamily="34" charset="0"/>
                <a:ea typeface="Arial"/>
                <a:cs typeface="Arial"/>
                <a:sym typeface="Arial"/>
              </a:rPr>
              <a:t>, </a:t>
            </a:r>
            <a:r>
              <a:rPr lang="en-US" sz="3000" dirty="0">
                <a:solidFill>
                  <a:srgbClr val="110F13"/>
                </a:solidFill>
                <a:latin typeface="Lato" panose="020F0502020204030203" pitchFamily="34" charset="0"/>
                <a:ea typeface="Arial"/>
                <a:cs typeface="Arial"/>
                <a:sym typeface="Arial"/>
              </a:rPr>
              <a:t>mental, and social engagement which </a:t>
            </a:r>
            <a:r>
              <a:rPr lang="en-US" sz="3000" dirty="0">
                <a:solidFill>
                  <a:srgbClr val="28282A"/>
                </a:solidFill>
                <a:latin typeface="Lato" panose="020F0502020204030203" pitchFamily="34" charset="0"/>
                <a:ea typeface="Arial"/>
                <a:cs typeface="Arial"/>
                <a:sym typeface="Arial"/>
              </a:rPr>
              <a:t>r</a:t>
            </a:r>
            <a:r>
              <a:rPr lang="en-US" sz="3000" dirty="0">
                <a:solidFill>
                  <a:srgbClr val="110F13"/>
                </a:solidFill>
                <a:latin typeface="Lato" panose="020F0502020204030203" pitchFamily="34" charset="0"/>
                <a:ea typeface="Arial"/>
                <a:cs typeface="Arial"/>
                <a:sym typeface="Arial"/>
              </a:rPr>
              <a:t>esea</a:t>
            </a:r>
            <a:r>
              <a:rPr lang="en-US" sz="3000" dirty="0">
                <a:solidFill>
                  <a:srgbClr val="28282A"/>
                </a:solidFill>
                <a:latin typeface="Lato" panose="020F0502020204030203" pitchFamily="34" charset="0"/>
                <a:ea typeface="Arial"/>
                <a:cs typeface="Arial"/>
                <a:sym typeface="Arial"/>
              </a:rPr>
              <a:t>r</a:t>
            </a:r>
            <a:r>
              <a:rPr lang="en-US" sz="3000" dirty="0">
                <a:solidFill>
                  <a:srgbClr val="110F13"/>
                </a:solidFill>
                <a:latin typeface="Lato" panose="020F0502020204030203" pitchFamily="34" charset="0"/>
                <a:ea typeface="Arial"/>
                <a:cs typeface="Arial"/>
                <a:sym typeface="Arial"/>
              </a:rPr>
              <a:t>ch shows will improve ou</a:t>
            </a:r>
            <a:r>
              <a:rPr lang="en-US" sz="3000" dirty="0">
                <a:solidFill>
                  <a:srgbClr val="28282A"/>
                </a:solidFill>
                <a:latin typeface="Lato" panose="020F0502020204030203" pitchFamily="34" charset="0"/>
                <a:ea typeface="Arial"/>
                <a:cs typeface="Arial"/>
                <a:sym typeface="Arial"/>
              </a:rPr>
              <a:t>r </a:t>
            </a:r>
            <a:r>
              <a:rPr lang="en-US" sz="3000" dirty="0">
                <a:solidFill>
                  <a:srgbClr val="110F13"/>
                </a:solidFill>
                <a:latin typeface="Lato" panose="020F0502020204030203" pitchFamily="34" charset="0"/>
                <a:ea typeface="Arial"/>
                <a:cs typeface="Arial"/>
                <a:sym typeface="Arial"/>
              </a:rPr>
              <a:t>quality of li</a:t>
            </a:r>
            <a:r>
              <a:rPr lang="en-US" sz="3000" dirty="0">
                <a:solidFill>
                  <a:srgbClr val="28282A"/>
                </a:solidFill>
                <a:latin typeface="Lato" panose="020F0502020204030203" pitchFamily="34" charset="0"/>
                <a:ea typeface="Arial"/>
                <a:cs typeface="Arial"/>
                <a:sym typeface="Arial"/>
              </a:rPr>
              <a:t>f</a:t>
            </a:r>
            <a:r>
              <a:rPr lang="en-US" sz="3000" dirty="0">
                <a:solidFill>
                  <a:srgbClr val="110F13"/>
                </a:solidFill>
                <a:latin typeface="Lato" panose="020F0502020204030203" pitchFamily="34" charset="0"/>
                <a:ea typeface="Arial"/>
                <a:cs typeface="Arial"/>
                <a:sym typeface="Arial"/>
              </a:rPr>
              <a:t>e and longevi</a:t>
            </a:r>
            <a:r>
              <a:rPr lang="en-US" sz="3000" dirty="0">
                <a:solidFill>
                  <a:srgbClr val="28282A"/>
                </a:solidFill>
                <a:latin typeface="Lato" panose="020F0502020204030203" pitchFamily="34" charset="0"/>
                <a:ea typeface="Arial"/>
                <a:cs typeface="Arial"/>
                <a:sym typeface="Arial"/>
              </a:rPr>
              <a:t>t</a:t>
            </a:r>
            <a:r>
              <a:rPr lang="en-US" sz="3000" dirty="0">
                <a:solidFill>
                  <a:srgbClr val="110F13"/>
                </a:solidFill>
                <a:latin typeface="Lato" panose="020F0502020204030203" pitchFamily="34" charset="0"/>
                <a:ea typeface="Arial"/>
                <a:cs typeface="Arial"/>
                <a:sym typeface="Arial"/>
              </a:rPr>
              <a:t>y.</a:t>
            </a:r>
            <a:endParaRPr sz="3000" dirty="0">
              <a:latin typeface="Lato" panose="020F0502020204030203" pitchFamily="34" charset="0"/>
            </a:endParaRPr>
          </a:p>
        </p:txBody>
      </p:sp>
      <p:sp>
        <p:nvSpPr>
          <p:cNvPr id="2" name="Google Shape;89;g77063b8d2f8bb266_0">
            <a:extLst>
              <a:ext uri="{FF2B5EF4-FFF2-40B4-BE49-F238E27FC236}">
                <a16:creationId xmlns:a16="http://schemas.microsoft.com/office/drawing/2014/main" id="{410D4799-6A03-35AA-8172-8273EDAB1B61}"/>
              </a:ext>
            </a:extLst>
          </p:cNvPr>
          <p:cNvSpPr txBox="1">
            <a:spLocks/>
          </p:cNvSpPr>
          <p:nvPr/>
        </p:nvSpPr>
        <p:spPr>
          <a:xfrm>
            <a:off x="2854865" y="488064"/>
            <a:ext cx="7556013" cy="10863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4800" b="1" dirty="0">
                <a:latin typeface="Lato" panose="020F0502020204030203" pitchFamily="34" charset="0"/>
              </a:rPr>
              <a:t>This is SIR Inc Today</a:t>
            </a:r>
          </a:p>
        </p:txBody>
      </p:sp>
      <p:pic>
        <p:nvPicPr>
          <p:cNvPr id="4" name="Picture 3" descr="A red rooster with black text&#10;&#10;Description automatically generated with low confidence">
            <a:extLst>
              <a:ext uri="{FF2B5EF4-FFF2-40B4-BE49-F238E27FC236}">
                <a16:creationId xmlns:a16="http://schemas.microsoft.com/office/drawing/2014/main" id="{60D3744E-95F0-FDFB-CA37-2E19D00B36E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7432" y="271987"/>
            <a:ext cx="1702040" cy="15696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8">
          <a:extLst>
            <a:ext uri="{FF2B5EF4-FFF2-40B4-BE49-F238E27FC236}">
              <a16:creationId xmlns:a16="http://schemas.microsoft.com/office/drawing/2014/main" id="{1CF0A73A-F5A8-8775-0D90-C0297F494B9A}"/>
            </a:ext>
          </a:extLst>
        </p:cNvPr>
        <p:cNvGrpSpPr/>
        <p:nvPr/>
      </p:nvGrpSpPr>
      <p:grpSpPr>
        <a:xfrm>
          <a:off x="0" y="0"/>
          <a:ext cx="0" cy="0"/>
          <a:chOff x="0" y="0"/>
          <a:chExt cx="0" cy="0"/>
        </a:xfrm>
      </p:grpSpPr>
      <p:sp>
        <p:nvSpPr>
          <p:cNvPr id="2" name="Google Shape;89;g77063b8d2f8bb266_0">
            <a:extLst>
              <a:ext uri="{FF2B5EF4-FFF2-40B4-BE49-F238E27FC236}">
                <a16:creationId xmlns:a16="http://schemas.microsoft.com/office/drawing/2014/main" id="{062B01EB-DAD2-4496-9A11-EC6C68FB7B77}"/>
              </a:ext>
            </a:extLst>
          </p:cNvPr>
          <p:cNvSpPr txBox="1">
            <a:spLocks/>
          </p:cNvSpPr>
          <p:nvPr/>
        </p:nvSpPr>
        <p:spPr>
          <a:xfrm>
            <a:off x="2895735" y="484294"/>
            <a:ext cx="8940384" cy="10863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4800" b="1" dirty="0">
                <a:latin typeface="Lato" panose="020F0502020204030203" pitchFamily="34" charset="0"/>
              </a:rPr>
              <a:t>State SIR offers Branches</a:t>
            </a:r>
          </a:p>
        </p:txBody>
      </p:sp>
      <p:sp>
        <p:nvSpPr>
          <p:cNvPr id="9" name="Content Placeholder 18">
            <a:extLst>
              <a:ext uri="{FF2B5EF4-FFF2-40B4-BE49-F238E27FC236}">
                <a16:creationId xmlns:a16="http://schemas.microsoft.com/office/drawing/2014/main" id="{14A02CB4-7532-0B8A-6FAD-4B109AD02BF4}"/>
              </a:ext>
            </a:extLst>
          </p:cNvPr>
          <p:cNvSpPr>
            <a:spLocks noGrp="1"/>
          </p:cNvSpPr>
          <p:nvPr>
            <p:ph idx="1"/>
          </p:nvPr>
        </p:nvSpPr>
        <p:spPr>
          <a:xfrm>
            <a:off x="2758525" y="1721245"/>
            <a:ext cx="8122324" cy="4509423"/>
          </a:xfrm>
        </p:spPr>
        <p:txBody>
          <a:bodyPr vert="horz" lIns="91440" tIns="45720" rIns="91440" bIns="45720" rtlCol="0">
            <a:noAutofit/>
          </a:bodyPr>
          <a:lstStyle/>
          <a:p>
            <a:pPr marL="342900" indent="-342900" eaLnBrk="1" hangingPunct="1">
              <a:buFont typeface="Arial" panose="020B0604020202020204" pitchFamily="34" charset="0"/>
              <a:buChar char="•"/>
            </a:pPr>
            <a:r>
              <a:rPr lang="en-US" altLang="en-US" sz="3200" b="1" u="sng" dirty="0">
                <a:solidFill>
                  <a:srgbClr val="C00000"/>
                </a:solidFill>
                <a:latin typeface="Lato" panose="020F0502020204030203" pitchFamily="34" charset="0"/>
              </a:rPr>
              <a:t>Insures</a:t>
            </a:r>
            <a:r>
              <a:rPr lang="en-US" altLang="en-US" sz="3200" dirty="0">
                <a:latin typeface="Lato" panose="020F0502020204030203" pitchFamily="34" charset="0"/>
              </a:rPr>
              <a:t> the branches.</a:t>
            </a:r>
          </a:p>
          <a:p>
            <a:pPr marL="342900" indent="-342900" eaLnBrk="1" hangingPunct="1">
              <a:buFont typeface="Arial" panose="020B0604020202020204" pitchFamily="34" charset="0"/>
              <a:buChar char="•"/>
            </a:pPr>
            <a:r>
              <a:rPr lang="en-US" altLang="en-US" sz="3200" b="1" u="sng" dirty="0">
                <a:solidFill>
                  <a:srgbClr val="C00000"/>
                </a:solidFill>
                <a:latin typeface="Lato" panose="020F0502020204030203" pitchFamily="34" charset="0"/>
              </a:rPr>
              <a:t>Submits</a:t>
            </a:r>
            <a:r>
              <a:rPr lang="en-US" altLang="en-US" sz="3200" dirty="0">
                <a:latin typeface="Lato" panose="020F0502020204030203" pitchFamily="34" charset="0"/>
              </a:rPr>
              <a:t> branch financials (tax).</a:t>
            </a:r>
          </a:p>
          <a:p>
            <a:pPr marL="342900" indent="-342900" eaLnBrk="1" hangingPunct="1">
              <a:buFont typeface="Arial" panose="020B0604020202020204" pitchFamily="34" charset="0"/>
              <a:buChar char="•"/>
            </a:pPr>
            <a:r>
              <a:rPr lang="en-US" altLang="en-US" sz="3200" b="1" u="sng" dirty="0">
                <a:solidFill>
                  <a:srgbClr val="C00000"/>
                </a:solidFill>
                <a:latin typeface="Lato" panose="020F0502020204030203" pitchFamily="34" charset="0"/>
              </a:rPr>
              <a:t>Maintains</a:t>
            </a:r>
            <a:r>
              <a:rPr lang="en-US" altLang="en-US" sz="3200" dirty="0">
                <a:latin typeface="Lato" panose="020F0502020204030203" pitchFamily="34" charset="0"/>
              </a:rPr>
              <a:t> California state documents.</a:t>
            </a:r>
          </a:p>
          <a:p>
            <a:pPr marL="342900" indent="-342900" eaLnBrk="1" hangingPunct="1">
              <a:buFont typeface="Arial" panose="020B0604020202020204" pitchFamily="34" charset="0"/>
              <a:buChar char="•"/>
            </a:pPr>
            <a:r>
              <a:rPr lang="en-US" altLang="en-US" sz="3200" b="1" u="sng" dirty="0">
                <a:solidFill>
                  <a:srgbClr val="C00000"/>
                </a:solidFill>
                <a:latin typeface="Lato" panose="020F0502020204030203" pitchFamily="34" charset="0"/>
              </a:rPr>
              <a:t>Supports</a:t>
            </a:r>
            <a:r>
              <a:rPr lang="en-US" altLang="en-US" sz="3200" dirty="0">
                <a:latin typeface="Lato" panose="020F0502020204030203" pitchFamily="34" charset="0"/>
              </a:rPr>
              <a:t> common tools (website, etc.)</a:t>
            </a:r>
          </a:p>
          <a:p>
            <a:pPr marL="342900" indent="-342900" eaLnBrk="1" hangingPunct="1">
              <a:buFont typeface="Arial" panose="020B0604020202020204" pitchFamily="34" charset="0"/>
              <a:buChar char="•"/>
            </a:pPr>
            <a:r>
              <a:rPr lang="en-US" altLang="en-US" sz="3200" b="1" u="sng" dirty="0">
                <a:solidFill>
                  <a:srgbClr val="C00000"/>
                </a:solidFill>
                <a:latin typeface="Lato" panose="020F0502020204030203" pitchFamily="34" charset="0"/>
              </a:rPr>
              <a:t>Trains</a:t>
            </a:r>
            <a:r>
              <a:rPr lang="en-US" altLang="en-US" sz="3200" dirty="0">
                <a:latin typeface="Lato" panose="020F0502020204030203" pitchFamily="34" charset="0"/>
              </a:rPr>
              <a:t> branch executives.</a:t>
            </a:r>
          </a:p>
          <a:p>
            <a:pPr marL="342900" indent="-342900" eaLnBrk="1" hangingPunct="1">
              <a:buFont typeface="Arial" panose="020B0604020202020204" pitchFamily="34" charset="0"/>
              <a:buChar char="•"/>
            </a:pPr>
            <a:r>
              <a:rPr lang="en-US" altLang="en-US" sz="3200" b="1" u="sng" dirty="0">
                <a:solidFill>
                  <a:srgbClr val="C00000"/>
                </a:solidFill>
                <a:latin typeface="Lato" panose="020F0502020204030203" pitchFamily="34" charset="0"/>
              </a:rPr>
              <a:t>Organizes</a:t>
            </a:r>
            <a:r>
              <a:rPr lang="en-US" altLang="en-US" sz="3200" dirty="0">
                <a:latin typeface="Lato" panose="020F0502020204030203" pitchFamily="34" charset="0"/>
              </a:rPr>
              <a:t>  Tournaments and Events</a:t>
            </a:r>
          </a:p>
          <a:p>
            <a:pPr marL="342900" indent="-342900" eaLnBrk="1" hangingPunct="1">
              <a:buFont typeface="Arial" panose="020B0604020202020204" pitchFamily="34" charset="0"/>
              <a:buChar char="•"/>
            </a:pPr>
            <a:r>
              <a:rPr lang="en-US" altLang="en-US" sz="3200" b="1" u="sng" dirty="0">
                <a:solidFill>
                  <a:srgbClr val="C00000"/>
                </a:solidFill>
                <a:latin typeface="Lato" panose="020F0502020204030203" pitchFamily="34" charset="0"/>
              </a:rPr>
              <a:t>Publishes</a:t>
            </a:r>
            <a:r>
              <a:rPr lang="en-US" altLang="en-US" sz="3200" dirty="0">
                <a:latin typeface="Lato" panose="020F0502020204030203" pitchFamily="34" charset="0"/>
              </a:rPr>
              <a:t> a monthly newsletter.</a:t>
            </a:r>
          </a:p>
          <a:p>
            <a:pPr marL="342900" indent="-342900" eaLnBrk="1" hangingPunct="1">
              <a:buFont typeface="Arial" panose="020B0604020202020204" pitchFamily="34" charset="0"/>
              <a:buChar char="•"/>
            </a:pPr>
            <a:r>
              <a:rPr lang="en-US" altLang="en-US" sz="3200" b="1" u="sng" dirty="0">
                <a:solidFill>
                  <a:srgbClr val="C00000"/>
                </a:solidFill>
                <a:latin typeface="Lato" panose="020F0502020204030203" pitchFamily="34" charset="0"/>
              </a:rPr>
              <a:t>Sells</a:t>
            </a:r>
            <a:r>
              <a:rPr lang="en-US" altLang="en-US" sz="3200" dirty="0">
                <a:latin typeface="Lato" panose="020F0502020204030203" pitchFamily="34" charset="0"/>
              </a:rPr>
              <a:t> SIR apparel and other items.</a:t>
            </a:r>
          </a:p>
          <a:p>
            <a:pPr marL="0" indent="0">
              <a:lnSpc>
                <a:spcPct val="100000"/>
              </a:lnSpc>
              <a:buNone/>
            </a:pPr>
            <a:endParaRPr lang="en-US" sz="2600" dirty="0"/>
          </a:p>
        </p:txBody>
      </p:sp>
      <p:pic>
        <p:nvPicPr>
          <p:cNvPr id="5" name="Picture 4" descr="A red rooster with black text&#10;&#10;Description automatically generated with low confidence">
            <a:extLst>
              <a:ext uri="{FF2B5EF4-FFF2-40B4-BE49-F238E27FC236}">
                <a16:creationId xmlns:a16="http://schemas.microsoft.com/office/drawing/2014/main" id="{6813571C-D33F-FD8F-60C4-28A052C87F0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7432" y="271987"/>
            <a:ext cx="1702040" cy="1569660"/>
          </a:xfrm>
          <a:prstGeom prst="rect">
            <a:avLst/>
          </a:prstGeom>
        </p:spPr>
      </p:pic>
    </p:spTree>
    <p:extLst>
      <p:ext uri="{BB962C8B-B14F-4D97-AF65-F5344CB8AC3E}">
        <p14:creationId xmlns:p14="http://schemas.microsoft.com/office/powerpoint/2010/main" val="24579266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EB2F124-03A9-F140-F958-368F3976BF59}"/>
              </a:ext>
            </a:extLst>
          </p:cNvPr>
          <p:cNvSpPr txBox="1"/>
          <p:nvPr/>
        </p:nvSpPr>
        <p:spPr>
          <a:xfrm>
            <a:off x="2630875" y="409631"/>
            <a:ext cx="8981946" cy="769441"/>
          </a:xfrm>
          <a:prstGeom prst="rect">
            <a:avLst/>
          </a:prstGeom>
          <a:noFill/>
        </p:spPr>
        <p:txBody>
          <a:bodyPr wrap="none" rtlCol="0">
            <a:spAutoFit/>
          </a:bodyPr>
          <a:lstStyle/>
          <a:p>
            <a:r>
              <a:rPr lang="en-US" sz="4400" b="1" dirty="0">
                <a:latin typeface="Lato" panose="020F0502020204030203" pitchFamily="34" charset="0"/>
              </a:rPr>
              <a:t>SIR Inc 2025 Expenses by Category</a:t>
            </a:r>
          </a:p>
        </p:txBody>
      </p:sp>
      <p:graphicFrame>
        <p:nvGraphicFramePr>
          <p:cNvPr id="6" name="Chart 5">
            <a:extLst>
              <a:ext uri="{FF2B5EF4-FFF2-40B4-BE49-F238E27FC236}">
                <a16:creationId xmlns:a16="http://schemas.microsoft.com/office/drawing/2014/main" id="{F672D41E-3A90-9D5A-ADAF-933ECADB241A}"/>
              </a:ext>
            </a:extLst>
          </p:cNvPr>
          <p:cNvGraphicFramePr>
            <a:graphicFrameLocks/>
          </p:cNvGraphicFramePr>
          <p:nvPr>
            <p:extLst>
              <p:ext uri="{D42A27DB-BD31-4B8C-83A1-F6EECF244321}">
                <p14:modId xmlns:p14="http://schemas.microsoft.com/office/powerpoint/2010/main" val="3321402231"/>
              </p:ext>
            </p:extLst>
          </p:nvPr>
        </p:nvGraphicFramePr>
        <p:xfrm>
          <a:off x="2615551" y="1333287"/>
          <a:ext cx="9169482" cy="5191707"/>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3" descr="A red rooster with black text&#10;&#10;Description automatically generated with low confidence">
            <a:extLst>
              <a:ext uri="{FF2B5EF4-FFF2-40B4-BE49-F238E27FC236}">
                <a16:creationId xmlns:a16="http://schemas.microsoft.com/office/drawing/2014/main" id="{400795E3-5275-CD56-4DB8-489146489FF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7432" y="271987"/>
            <a:ext cx="1702040" cy="1569660"/>
          </a:xfrm>
          <a:prstGeom prst="rect">
            <a:avLst/>
          </a:prstGeom>
        </p:spPr>
      </p:pic>
    </p:spTree>
    <p:extLst>
      <p:ext uri="{BB962C8B-B14F-4D97-AF65-F5344CB8AC3E}">
        <p14:creationId xmlns:p14="http://schemas.microsoft.com/office/powerpoint/2010/main" val="5274166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B9CF5-9445-0D4D-1BF5-500416CCC5A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C66C973-2207-CF18-1F92-C67E5F81D8FC}"/>
              </a:ext>
            </a:extLst>
          </p:cNvPr>
          <p:cNvSpPr txBox="1"/>
          <p:nvPr/>
        </p:nvSpPr>
        <p:spPr>
          <a:xfrm>
            <a:off x="2621913" y="412041"/>
            <a:ext cx="8153194" cy="769441"/>
          </a:xfrm>
          <a:prstGeom prst="rect">
            <a:avLst/>
          </a:prstGeom>
          <a:noFill/>
        </p:spPr>
        <p:txBody>
          <a:bodyPr wrap="none" rtlCol="0">
            <a:spAutoFit/>
          </a:bodyPr>
          <a:lstStyle/>
          <a:p>
            <a:r>
              <a:rPr lang="en-US" sz="4400" b="1" dirty="0">
                <a:latin typeface="Lato" panose="020F0502020204030203" pitchFamily="34" charset="0"/>
              </a:rPr>
              <a:t>SIR Inc Available Cash Reserves</a:t>
            </a:r>
          </a:p>
        </p:txBody>
      </p:sp>
      <p:sp>
        <p:nvSpPr>
          <p:cNvPr id="8" name="TextBox 7">
            <a:extLst>
              <a:ext uri="{FF2B5EF4-FFF2-40B4-BE49-F238E27FC236}">
                <a16:creationId xmlns:a16="http://schemas.microsoft.com/office/drawing/2014/main" id="{76964F55-A9E6-1DA0-4E31-BCF3BCD5BDCC}"/>
              </a:ext>
            </a:extLst>
          </p:cNvPr>
          <p:cNvSpPr txBox="1"/>
          <p:nvPr/>
        </p:nvSpPr>
        <p:spPr>
          <a:xfrm>
            <a:off x="1823692" y="2472259"/>
            <a:ext cx="9486261" cy="3847207"/>
          </a:xfrm>
          <a:prstGeom prst="rect">
            <a:avLst/>
          </a:prstGeom>
          <a:noFill/>
        </p:spPr>
        <p:txBody>
          <a:bodyPr wrap="square" rtlCol="0">
            <a:spAutoFit/>
          </a:bodyPr>
          <a:lstStyle/>
          <a:p>
            <a:r>
              <a:rPr lang="en-US" sz="3600" dirty="0">
                <a:latin typeface="Lato" panose="020F0502020204030203" pitchFamily="34" charset="0"/>
              </a:rPr>
              <a:t>SIR Inc (12/31/23)                     $70,375          $   8 </a:t>
            </a:r>
          </a:p>
          <a:p>
            <a:r>
              <a:rPr lang="en-US" sz="3600" dirty="0">
                <a:latin typeface="Lato" panose="020F0502020204030203" pitchFamily="34" charset="0"/>
              </a:rPr>
              <a:t>SIR Inc (12/31/24)	           $97,281          $11</a:t>
            </a:r>
            <a:r>
              <a:rPr lang="en-US" sz="800" dirty="0">
                <a:latin typeface="Lato" panose="020F0502020204030203" pitchFamily="34" charset="0"/>
              </a:rPr>
              <a:t>  </a:t>
            </a:r>
            <a:br>
              <a:rPr lang="en-US" sz="800" dirty="0">
                <a:latin typeface="Lato" panose="020F0502020204030203" pitchFamily="34" charset="0"/>
              </a:rPr>
            </a:br>
            <a:br>
              <a:rPr lang="en-US" sz="800" dirty="0">
                <a:latin typeface="Lato" panose="020F0502020204030203" pitchFamily="34" charset="0"/>
              </a:rPr>
            </a:br>
            <a:br>
              <a:rPr lang="en-US" sz="800" dirty="0">
                <a:latin typeface="Lato" panose="020F0502020204030203" pitchFamily="34" charset="0"/>
              </a:rPr>
            </a:br>
            <a:r>
              <a:rPr lang="en-US" sz="800" dirty="0">
                <a:latin typeface="Lato" panose="020F0502020204030203" pitchFamily="34" charset="0"/>
              </a:rPr>
              <a:t> </a:t>
            </a:r>
            <a:br>
              <a:rPr lang="en-US" sz="800" dirty="0">
                <a:latin typeface="Lato" panose="020F0502020204030203" pitchFamily="34" charset="0"/>
              </a:rPr>
            </a:br>
            <a:r>
              <a:rPr lang="en-US" sz="800" dirty="0">
                <a:latin typeface="Lato" panose="020F0502020204030203" pitchFamily="34" charset="0"/>
              </a:rPr>
              <a:t> </a:t>
            </a:r>
            <a:endParaRPr lang="en-US" sz="3600" dirty="0">
              <a:latin typeface="Lato" panose="020F0502020204030203" pitchFamily="34" charset="0"/>
            </a:endParaRPr>
          </a:p>
          <a:p>
            <a:r>
              <a:rPr lang="en-US" sz="3600" dirty="0">
                <a:latin typeface="Lato" panose="020F0502020204030203" pitchFamily="34" charset="0"/>
              </a:rPr>
              <a:t>Branches Total	                  $486,595           $55</a:t>
            </a:r>
            <a:r>
              <a:rPr lang="en-US" sz="800" dirty="0">
                <a:latin typeface="Lato" panose="020F0502020204030203" pitchFamily="34" charset="0"/>
              </a:rPr>
              <a:t>  </a:t>
            </a:r>
            <a:br>
              <a:rPr lang="en-US" sz="800" dirty="0">
                <a:latin typeface="Lato" panose="020F0502020204030203" pitchFamily="34" charset="0"/>
              </a:rPr>
            </a:br>
            <a:r>
              <a:rPr lang="en-US" sz="800" dirty="0">
                <a:latin typeface="Lato" panose="020F0502020204030203" pitchFamily="34" charset="0"/>
              </a:rPr>
              <a:t>   </a:t>
            </a:r>
            <a:br>
              <a:rPr lang="en-US" sz="800" dirty="0">
                <a:latin typeface="Lato" panose="020F0502020204030203" pitchFamily="34" charset="0"/>
              </a:rPr>
            </a:br>
            <a:r>
              <a:rPr lang="en-US" sz="800" dirty="0">
                <a:latin typeface="Lato" panose="020F0502020204030203" pitchFamily="34" charset="0"/>
              </a:rPr>
              <a:t> </a:t>
            </a:r>
            <a:endParaRPr lang="en-US" sz="3600" dirty="0">
              <a:latin typeface="Lato" panose="020F0502020204030203" pitchFamily="34" charset="0"/>
            </a:endParaRPr>
          </a:p>
          <a:p>
            <a:r>
              <a:rPr lang="en-US" sz="3600" dirty="0">
                <a:latin typeface="Lato" panose="020F0502020204030203" pitchFamily="34" charset="0"/>
              </a:rPr>
              <a:t>Branches Average		              $5,951</a:t>
            </a:r>
            <a:r>
              <a:rPr lang="en-US" sz="800" dirty="0">
                <a:latin typeface="Lato" panose="020F0502020204030203" pitchFamily="34" charset="0"/>
              </a:rPr>
              <a:t> </a:t>
            </a:r>
            <a:br>
              <a:rPr lang="en-US" sz="800" dirty="0">
                <a:latin typeface="Lato" panose="020F0502020204030203" pitchFamily="34" charset="0"/>
              </a:rPr>
            </a:br>
            <a:r>
              <a:rPr lang="en-US" sz="800" dirty="0">
                <a:latin typeface="Lato" panose="020F0502020204030203" pitchFamily="34" charset="0"/>
              </a:rPr>
              <a:t> </a:t>
            </a:r>
            <a:br>
              <a:rPr lang="en-US" sz="800" dirty="0">
                <a:latin typeface="Lato" panose="020F0502020204030203" pitchFamily="34" charset="0"/>
              </a:rPr>
            </a:br>
            <a:r>
              <a:rPr lang="en-US" sz="800" dirty="0">
                <a:latin typeface="Lato" panose="020F0502020204030203" pitchFamily="34" charset="0"/>
              </a:rPr>
              <a:t> </a:t>
            </a:r>
            <a:endParaRPr lang="en-US" sz="3600" dirty="0">
              <a:latin typeface="Lato" panose="020F0502020204030203" pitchFamily="34" charset="0"/>
            </a:endParaRPr>
          </a:p>
          <a:p>
            <a:r>
              <a:rPr lang="en-US" sz="3600" dirty="0">
                <a:latin typeface="Lato" panose="020F0502020204030203" pitchFamily="34" charset="0"/>
              </a:rPr>
              <a:t>Branches Median		              $4,487           $50</a:t>
            </a:r>
          </a:p>
        </p:txBody>
      </p:sp>
      <p:sp>
        <p:nvSpPr>
          <p:cNvPr id="9" name="TextBox 8">
            <a:extLst>
              <a:ext uri="{FF2B5EF4-FFF2-40B4-BE49-F238E27FC236}">
                <a16:creationId xmlns:a16="http://schemas.microsoft.com/office/drawing/2014/main" id="{F8672D2F-8798-B35B-C3B2-B0ED2EEDEB9A}"/>
              </a:ext>
            </a:extLst>
          </p:cNvPr>
          <p:cNvSpPr txBox="1"/>
          <p:nvPr/>
        </p:nvSpPr>
        <p:spPr>
          <a:xfrm flipH="1">
            <a:off x="7676191" y="1574400"/>
            <a:ext cx="4515809" cy="523220"/>
          </a:xfrm>
          <a:prstGeom prst="rect">
            <a:avLst/>
          </a:prstGeom>
          <a:noFill/>
        </p:spPr>
        <p:txBody>
          <a:bodyPr wrap="square" rtlCol="0">
            <a:spAutoFit/>
          </a:bodyPr>
          <a:lstStyle/>
          <a:p>
            <a:r>
              <a:rPr lang="en-US" sz="2800" b="1" u="sng" dirty="0">
                <a:latin typeface="Lato" panose="020F0502020204030203" pitchFamily="34" charset="0"/>
              </a:rPr>
              <a:t>Total</a:t>
            </a:r>
            <a:r>
              <a:rPr lang="en-US" sz="2800" b="1" dirty="0">
                <a:latin typeface="Lato" panose="020F0502020204030203" pitchFamily="34" charset="0"/>
              </a:rPr>
              <a:t>            </a:t>
            </a:r>
            <a:r>
              <a:rPr lang="en-US" sz="2800" b="1" u="sng" dirty="0">
                <a:latin typeface="Lato" panose="020F0502020204030203" pitchFamily="34" charset="0"/>
              </a:rPr>
              <a:t>Per Member</a:t>
            </a:r>
          </a:p>
        </p:txBody>
      </p:sp>
      <p:pic>
        <p:nvPicPr>
          <p:cNvPr id="4" name="Picture 3" descr="A red rooster with black text&#10;&#10;Description automatically generated with low confidence">
            <a:extLst>
              <a:ext uri="{FF2B5EF4-FFF2-40B4-BE49-F238E27FC236}">
                <a16:creationId xmlns:a16="http://schemas.microsoft.com/office/drawing/2014/main" id="{271FEA35-5F05-6DDF-D69B-79C7BF9BA8A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07432" y="271987"/>
            <a:ext cx="1702040" cy="1569660"/>
          </a:xfrm>
          <a:prstGeom prst="rect">
            <a:avLst/>
          </a:prstGeom>
        </p:spPr>
      </p:pic>
    </p:spTree>
    <p:extLst>
      <p:ext uri="{BB962C8B-B14F-4D97-AF65-F5344CB8AC3E}">
        <p14:creationId xmlns:p14="http://schemas.microsoft.com/office/powerpoint/2010/main" val="25719601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4B4DD-A527-C4B9-DC09-DE792C7D55E4}"/>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92FFDDE-B17A-2BAC-A224-9F015B2DC08F}"/>
              </a:ext>
            </a:extLst>
          </p:cNvPr>
          <p:cNvSpPr txBox="1"/>
          <p:nvPr/>
        </p:nvSpPr>
        <p:spPr>
          <a:xfrm>
            <a:off x="524070" y="2609224"/>
            <a:ext cx="2392001" cy="523220"/>
          </a:xfrm>
          <a:prstGeom prst="rect">
            <a:avLst/>
          </a:prstGeom>
          <a:noFill/>
        </p:spPr>
        <p:txBody>
          <a:bodyPr wrap="none" rtlCol="0">
            <a:spAutoFit/>
          </a:bodyPr>
          <a:lstStyle/>
          <a:p>
            <a:pPr algn="ctr"/>
            <a:r>
              <a:rPr lang="en-US" sz="2800" b="1" dirty="0">
                <a:latin typeface="Lato" panose="020F0502020204030203" pitchFamily="34" charset="0"/>
              </a:rPr>
              <a:t># of </a:t>
            </a:r>
            <a:r>
              <a:rPr lang="en-US" sz="2800" b="1" u="sng" dirty="0">
                <a:latin typeface="Lato" panose="020F0502020204030203" pitchFamily="34" charset="0"/>
              </a:rPr>
              <a:t>Members</a:t>
            </a:r>
          </a:p>
        </p:txBody>
      </p:sp>
      <p:sp>
        <p:nvSpPr>
          <p:cNvPr id="6" name="TextBox 5">
            <a:extLst>
              <a:ext uri="{FF2B5EF4-FFF2-40B4-BE49-F238E27FC236}">
                <a16:creationId xmlns:a16="http://schemas.microsoft.com/office/drawing/2014/main" id="{FCCD3A4A-2F2F-D0B1-28A5-6772F19512C8}"/>
              </a:ext>
            </a:extLst>
          </p:cNvPr>
          <p:cNvSpPr txBox="1"/>
          <p:nvPr/>
        </p:nvSpPr>
        <p:spPr>
          <a:xfrm>
            <a:off x="6588001" y="5986101"/>
            <a:ext cx="2983509" cy="523220"/>
          </a:xfrm>
          <a:prstGeom prst="rect">
            <a:avLst/>
          </a:prstGeom>
          <a:noFill/>
        </p:spPr>
        <p:txBody>
          <a:bodyPr wrap="none" rtlCol="0">
            <a:spAutoFit/>
          </a:bodyPr>
          <a:lstStyle/>
          <a:p>
            <a:r>
              <a:rPr lang="en-US" sz="2800" b="1" dirty="0">
                <a:latin typeface="Lato" panose="020F0502020204030203" pitchFamily="34" charset="0"/>
              </a:rPr>
              <a:t>5 Year Age Bands</a:t>
            </a:r>
          </a:p>
        </p:txBody>
      </p:sp>
      <p:sp>
        <p:nvSpPr>
          <p:cNvPr id="8" name="TextBox 7">
            <a:extLst>
              <a:ext uri="{FF2B5EF4-FFF2-40B4-BE49-F238E27FC236}">
                <a16:creationId xmlns:a16="http://schemas.microsoft.com/office/drawing/2014/main" id="{1042D8F8-E8FC-375D-484B-95B26755AA38}"/>
              </a:ext>
            </a:extLst>
          </p:cNvPr>
          <p:cNvSpPr txBox="1"/>
          <p:nvPr/>
        </p:nvSpPr>
        <p:spPr>
          <a:xfrm>
            <a:off x="199227" y="3234049"/>
            <a:ext cx="4377881" cy="2985433"/>
          </a:xfrm>
          <a:prstGeom prst="rect">
            <a:avLst/>
          </a:prstGeom>
          <a:noFill/>
        </p:spPr>
        <p:txBody>
          <a:bodyPr wrap="square" rtlCol="0">
            <a:spAutoFit/>
          </a:bodyPr>
          <a:lstStyle/>
          <a:p>
            <a:pPr marL="285750" indent="-285750">
              <a:buFontTx/>
              <a:buChar char="-"/>
            </a:pPr>
            <a:r>
              <a:rPr lang="en-US" sz="2800" b="1" dirty="0">
                <a:solidFill>
                  <a:srgbClr val="00B050"/>
                </a:solidFill>
                <a:effectLst>
                  <a:outerShdw blurRad="38100" dist="38100" dir="2700000" algn="tl">
                    <a:srgbClr val="000000">
                      <a:alpha val="43137"/>
                    </a:srgbClr>
                  </a:outerShdw>
                </a:effectLst>
              </a:rPr>
              <a:t>Younger than 65 (6%)</a:t>
            </a:r>
            <a:br>
              <a:rPr lang="en-US" sz="2400" b="1" dirty="0">
                <a:solidFill>
                  <a:schemeClr val="accent6">
                    <a:lumMod val="75000"/>
                  </a:schemeClr>
                </a:solidFill>
              </a:rPr>
            </a:br>
            <a:endParaRPr lang="en-US" sz="2400" b="1" dirty="0">
              <a:solidFill>
                <a:schemeClr val="accent6">
                  <a:lumMod val="75000"/>
                </a:schemeClr>
              </a:solidFill>
            </a:endParaRPr>
          </a:p>
          <a:p>
            <a:pPr marL="285750" indent="-285750">
              <a:buFontTx/>
              <a:buChar char="-"/>
            </a:pPr>
            <a:r>
              <a:rPr lang="en-US" sz="2800" b="1" dirty="0">
                <a:solidFill>
                  <a:srgbClr val="0070C0"/>
                </a:solidFill>
                <a:effectLst>
                  <a:outerShdw blurRad="38100" dist="38100" dir="2700000" algn="tl">
                    <a:srgbClr val="000000">
                      <a:alpha val="43137"/>
                    </a:srgbClr>
                  </a:outerShdw>
                </a:effectLst>
              </a:rPr>
              <a:t>65 to 74 (23%)</a:t>
            </a:r>
          </a:p>
          <a:p>
            <a:pPr marL="285750" indent="-285750">
              <a:buFontTx/>
              <a:buChar char="-"/>
            </a:pPr>
            <a:endParaRPr lang="en-US" sz="2800" b="1" dirty="0">
              <a:solidFill>
                <a:srgbClr val="0070C0"/>
              </a:solidFill>
              <a:effectLst>
                <a:outerShdw blurRad="38100" dist="38100" dir="2700000" algn="tl">
                  <a:srgbClr val="000000">
                    <a:alpha val="43137"/>
                  </a:srgbClr>
                </a:outerShdw>
              </a:effectLst>
            </a:endParaRPr>
          </a:p>
          <a:p>
            <a:pPr marL="285750" indent="-285750">
              <a:buFontTx/>
              <a:buChar char="-"/>
            </a:pPr>
            <a:r>
              <a:rPr lang="en-US" sz="2800" b="1" dirty="0">
                <a:solidFill>
                  <a:srgbClr val="FFC000"/>
                </a:solidFill>
                <a:effectLst>
                  <a:outerShdw blurRad="38100" dist="38100" dir="2700000" algn="tl">
                    <a:srgbClr val="000000">
                      <a:alpha val="43137"/>
                    </a:srgbClr>
                  </a:outerShdw>
                </a:effectLst>
              </a:rPr>
              <a:t>75 to 79  (24%)</a:t>
            </a:r>
          </a:p>
          <a:p>
            <a:pPr marL="285750" indent="-285750">
              <a:buFontTx/>
              <a:buChar char="-"/>
            </a:pPr>
            <a:endParaRPr lang="en-US" sz="2400" b="1" dirty="0"/>
          </a:p>
          <a:p>
            <a:pPr marL="285750" indent="-285750">
              <a:buFontTx/>
              <a:buChar char="-"/>
            </a:pPr>
            <a:r>
              <a:rPr lang="en-US" sz="2800" b="1" dirty="0">
                <a:solidFill>
                  <a:srgbClr val="FF0000"/>
                </a:solidFill>
                <a:effectLst>
                  <a:outerShdw blurRad="38100" dist="38100" dir="2700000" algn="tl">
                    <a:srgbClr val="000000">
                      <a:alpha val="43137"/>
                    </a:srgbClr>
                  </a:outerShdw>
                </a:effectLst>
              </a:rPr>
              <a:t>80 and Over    (47%)</a:t>
            </a:r>
          </a:p>
        </p:txBody>
      </p:sp>
      <p:sp>
        <p:nvSpPr>
          <p:cNvPr id="9" name="TextBox 8">
            <a:extLst>
              <a:ext uri="{FF2B5EF4-FFF2-40B4-BE49-F238E27FC236}">
                <a16:creationId xmlns:a16="http://schemas.microsoft.com/office/drawing/2014/main" id="{75333F66-5984-9081-3DC9-3AEE36CDAA98}"/>
              </a:ext>
            </a:extLst>
          </p:cNvPr>
          <p:cNvSpPr txBox="1"/>
          <p:nvPr/>
        </p:nvSpPr>
        <p:spPr>
          <a:xfrm>
            <a:off x="4210545" y="515990"/>
            <a:ext cx="5790368" cy="830997"/>
          </a:xfrm>
          <a:prstGeom prst="rect">
            <a:avLst/>
          </a:prstGeom>
          <a:noFill/>
        </p:spPr>
        <p:txBody>
          <a:bodyPr wrap="none" rtlCol="0">
            <a:spAutoFit/>
          </a:bodyPr>
          <a:lstStyle/>
          <a:p>
            <a:pPr algn="ctr"/>
            <a:r>
              <a:rPr lang="en-US" sz="4800" b="1" dirty="0">
                <a:latin typeface="Lato" panose="020F0502020204030203" pitchFamily="34" charset="0"/>
              </a:rPr>
              <a:t>We’re Getting Older</a:t>
            </a:r>
          </a:p>
        </p:txBody>
      </p:sp>
      <p:graphicFrame>
        <p:nvGraphicFramePr>
          <p:cNvPr id="3" name="Chart 2">
            <a:extLst>
              <a:ext uri="{FF2B5EF4-FFF2-40B4-BE49-F238E27FC236}">
                <a16:creationId xmlns:a16="http://schemas.microsoft.com/office/drawing/2014/main" id="{63CA8F61-BA57-B768-D241-DCF4488598DB}"/>
              </a:ext>
            </a:extLst>
          </p:cNvPr>
          <p:cNvGraphicFramePr>
            <a:graphicFrameLocks/>
          </p:cNvGraphicFramePr>
          <p:nvPr>
            <p:extLst>
              <p:ext uri="{D42A27DB-BD31-4B8C-83A1-F6EECF244321}">
                <p14:modId xmlns:p14="http://schemas.microsoft.com/office/powerpoint/2010/main" val="2622909604"/>
              </p:ext>
            </p:extLst>
          </p:nvPr>
        </p:nvGraphicFramePr>
        <p:xfrm>
          <a:off x="4992756" y="2039076"/>
          <a:ext cx="6061778" cy="3734226"/>
        </p:xfrm>
        <a:graphic>
          <a:graphicData uri="http://schemas.openxmlformats.org/drawingml/2006/chart">
            <c:chart xmlns:c="http://schemas.openxmlformats.org/drawingml/2006/chart" xmlns:r="http://schemas.openxmlformats.org/officeDocument/2006/relationships" r:id="rId2"/>
          </a:graphicData>
        </a:graphic>
      </p:graphicFrame>
      <p:pic>
        <p:nvPicPr>
          <p:cNvPr id="7" name="Picture 6" descr="A red rooster with black text&#10;&#10;Description automatically generated with low confidence">
            <a:extLst>
              <a:ext uri="{FF2B5EF4-FFF2-40B4-BE49-F238E27FC236}">
                <a16:creationId xmlns:a16="http://schemas.microsoft.com/office/drawing/2014/main" id="{1732D0E2-05FA-4D46-EED3-DA5CC6F38D7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7432" y="271987"/>
            <a:ext cx="1702040" cy="1569660"/>
          </a:xfrm>
          <a:prstGeom prst="rect">
            <a:avLst/>
          </a:prstGeom>
        </p:spPr>
      </p:pic>
    </p:spTree>
    <p:extLst>
      <p:ext uri="{BB962C8B-B14F-4D97-AF65-F5344CB8AC3E}">
        <p14:creationId xmlns:p14="http://schemas.microsoft.com/office/powerpoint/2010/main" val="1049567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A357FF-4C2B-D99E-E982-0DE96AFEE87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3F16835-F144-F1E2-ECDA-563158055C6C}"/>
              </a:ext>
            </a:extLst>
          </p:cNvPr>
          <p:cNvSpPr txBox="1"/>
          <p:nvPr/>
        </p:nvSpPr>
        <p:spPr>
          <a:xfrm>
            <a:off x="2898444" y="510885"/>
            <a:ext cx="8060220" cy="830997"/>
          </a:xfrm>
          <a:prstGeom prst="rect">
            <a:avLst/>
          </a:prstGeom>
          <a:noFill/>
        </p:spPr>
        <p:txBody>
          <a:bodyPr wrap="none" rtlCol="0">
            <a:spAutoFit/>
          </a:bodyPr>
          <a:lstStyle/>
          <a:p>
            <a:pPr algn="ctr"/>
            <a:r>
              <a:rPr lang="en-US" sz="4800" b="1" dirty="0">
                <a:latin typeface="Lato" panose="020F0502020204030203" pitchFamily="34" charset="0"/>
              </a:rPr>
              <a:t>Most Branches are Shrinking</a:t>
            </a:r>
          </a:p>
        </p:txBody>
      </p:sp>
      <p:sp>
        <p:nvSpPr>
          <p:cNvPr id="5" name="TextBox 4">
            <a:extLst>
              <a:ext uri="{FF2B5EF4-FFF2-40B4-BE49-F238E27FC236}">
                <a16:creationId xmlns:a16="http://schemas.microsoft.com/office/drawing/2014/main" id="{757EE57C-3E4A-34A2-B883-68BF4FC8DF05}"/>
              </a:ext>
            </a:extLst>
          </p:cNvPr>
          <p:cNvSpPr txBox="1"/>
          <p:nvPr/>
        </p:nvSpPr>
        <p:spPr>
          <a:xfrm>
            <a:off x="952563" y="2143273"/>
            <a:ext cx="1681871" cy="954107"/>
          </a:xfrm>
          <a:prstGeom prst="rect">
            <a:avLst/>
          </a:prstGeom>
          <a:noFill/>
        </p:spPr>
        <p:txBody>
          <a:bodyPr wrap="none" rtlCol="0">
            <a:spAutoFit/>
          </a:bodyPr>
          <a:lstStyle/>
          <a:p>
            <a:pPr algn="ctr"/>
            <a:r>
              <a:rPr lang="en-US" sz="2800" b="1" dirty="0">
                <a:latin typeface="Lato" panose="020F0502020204030203" pitchFamily="34" charset="0"/>
              </a:rPr>
              <a:t># of </a:t>
            </a:r>
          </a:p>
          <a:p>
            <a:pPr algn="ctr"/>
            <a:r>
              <a:rPr lang="en-US" sz="2800" b="1" u="sng" dirty="0">
                <a:latin typeface="Lato" panose="020F0502020204030203" pitchFamily="34" charset="0"/>
              </a:rPr>
              <a:t>Branches</a:t>
            </a:r>
          </a:p>
        </p:txBody>
      </p:sp>
      <p:sp>
        <p:nvSpPr>
          <p:cNvPr id="6" name="TextBox 5">
            <a:extLst>
              <a:ext uri="{FF2B5EF4-FFF2-40B4-BE49-F238E27FC236}">
                <a16:creationId xmlns:a16="http://schemas.microsoft.com/office/drawing/2014/main" id="{CD63290F-294A-E4E7-9A85-E8087DB2C406}"/>
              </a:ext>
            </a:extLst>
          </p:cNvPr>
          <p:cNvSpPr txBox="1"/>
          <p:nvPr/>
        </p:nvSpPr>
        <p:spPr>
          <a:xfrm>
            <a:off x="4722918" y="5713913"/>
            <a:ext cx="4411272" cy="523220"/>
          </a:xfrm>
          <a:prstGeom prst="rect">
            <a:avLst/>
          </a:prstGeom>
          <a:noFill/>
        </p:spPr>
        <p:txBody>
          <a:bodyPr wrap="none" rtlCol="0">
            <a:spAutoFit/>
          </a:bodyPr>
          <a:lstStyle/>
          <a:p>
            <a:r>
              <a:rPr lang="en-US" sz="2800" b="1" dirty="0">
                <a:latin typeface="Lato" panose="020F0502020204030203" pitchFamily="34" charset="0"/>
              </a:rPr>
              <a:t>Percentage Growth Bands</a:t>
            </a:r>
          </a:p>
        </p:txBody>
      </p:sp>
      <p:sp>
        <p:nvSpPr>
          <p:cNvPr id="2" name="TextBox 1">
            <a:extLst>
              <a:ext uri="{FF2B5EF4-FFF2-40B4-BE49-F238E27FC236}">
                <a16:creationId xmlns:a16="http://schemas.microsoft.com/office/drawing/2014/main" id="{9881CF59-66DC-E6A9-4FBB-37B887A24A33}"/>
              </a:ext>
            </a:extLst>
          </p:cNvPr>
          <p:cNvSpPr txBox="1"/>
          <p:nvPr/>
        </p:nvSpPr>
        <p:spPr>
          <a:xfrm>
            <a:off x="619865" y="3232225"/>
            <a:ext cx="2283446" cy="2923877"/>
          </a:xfrm>
          <a:prstGeom prst="rect">
            <a:avLst/>
          </a:prstGeom>
          <a:noFill/>
        </p:spPr>
        <p:txBody>
          <a:bodyPr wrap="none" rtlCol="0">
            <a:spAutoFit/>
          </a:bodyPr>
          <a:lstStyle/>
          <a:p>
            <a:pPr marL="285750" indent="-285750">
              <a:buFontTx/>
              <a:buChar char="-"/>
            </a:pPr>
            <a:r>
              <a:rPr lang="en-US" sz="2800" b="1" dirty="0">
                <a:solidFill>
                  <a:srgbClr val="00B050"/>
                </a:solidFill>
                <a:effectLst>
                  <a:outerShdw blurRad="38100" dist="38100" dir="2700000" algn="tl">
                    <a:srgbClr val="000000">
                      <a:alpha val="43137"/>
                    </a:srgbClr>
                  </a:outerShdw>
                </a:effectLst>
              </a:rPr>
              <a:t>32 Growing</a:t>
            </a:r>
          </a:p>
          <a:p>
            <a:pPr marL="285750" indent="-285750">
              <a:buFontTx/>
              <a:buChar char="-"/>
            </a:pPr>
            <a:endParaRPr lang="en-US" sz="2400" b="1" dirty="0">
              <a:solidFill>
                <a:srgbClr val="00B050"/>
              </a:solidFill>
            </a:endParaRPr>
          </a:p>
          <a:p>
            <a:pPr marL="285750" indent="-285750">
              <a:buFontTx/>
              <a:buChar char="-"/>
            </a:pPr>
            <a:r>
              <a:rPr lang="en-US" sz="2800" b="1" dirty="0">
                <a:solidFill>
                  <a:srgbClr val="0070C0"/>
                </a:solidFill>
                <a:effectLst>
                  <a:outerShdw blurRad="38100" dist="38100" dir="2700000" algn="tl">
                    <a:srgbClr val="000000">
                      <a:alpha val="43137"/>
                    </a:srgbClr>
                  </a:outerShdw>
                </a:effectLst>
              </a:rPr>
              <a:t>5 Flat</a:t>
            </a:r>
            <a:br>
              <a:rPr lang="en-US" sz="2400" b="1" dirty="0">
                <a:solidFill>
                  <a:srgbClr val="00B0F0"/>
                </a:solidFill>
              </a:rPr>
            </a:br>
            <a:endParaRPr lang="en-US" sz="2400" b="1" dirty="0">
              <a:solidFill>
                <a:srgbClr val="00B0F0"/>
              </a:solidFill>
            </a:endParaRPr>
          </a:p>
          <a:p>
            <a:pPr marL="285750" indent="-285750">
              <a:buFontTx/>
              <a:buChar char="-"/>
            </a:pPr>
            <a:r>
              <a:rPr lang="en-US" sz="2800" b="1" dirty="0">
                <a:solidFill>
                  <a:srgbClr val="FFC000"/>
                </a:solidFill>
                <a:effectLst>
                  <a:outerShdw blurRad="38100" dist="38100" dir="2700000" algn="tl">
                    <a:srgbClr val="000000">
                      <a:alpha val="43137"/>
                    </a:srgbClr>
                  </a:outerShdw>
                </a:effectLst>
              </a:rPr>
              <a:t>27 Fading</a:t>
            </a:r>
            <a:br>
              <a:rPr lang="en-US" sz="2400" b="1" dirty="0">
                <a:solidFill>
                  <a:srgbClr val="C00000"/>
                </a:solidFill>
              </a:rPr>
            </a:br>
            <a:endParaRPr lang="en-US" sz="2400" b="1" dirty="0">
              <a:solidFill>
                <a:srgbClr val="C00000"/>
              </a:solidFill>
            </a:endParaRPr>
          </a:p>
          <a:p>
            <a:pPr marL="285750" indent="-285750">
              <a:buFontTx/>
              <a:buChar char="-"/>
            </a:pPr>
            <a:r>
              <a:rPr lang="en-US" sz="2800" b="1" dirty="0">
                <a:solidFill>
                  <a:srgbClr val="FF0000"/>
                </a:solidFill>
                <a:effectLst>
                  <a:outerShdw blurRad="38100" dist="38100" dir="2700000" algn="tl">
                    <a:srgbClr val="000000">
                      <a:alpha val="43137"/>
                    </a:srgbClr>
                  </a:outerShdw>
                </a:effectLst>
              </a:rPr>
              <a:t>13 Folding</a:t>
            </a:r>
          </a:p>
        </p:txBody>
      </p:sp>
      <mc:AlternateContent xmlns:mc="http://schemas.openxmlformats.org/markup-compatibility/2006" xmlns:p14="http://schemas.microsoft.com/office/powerpoint/2010/main">
        <mc:Choice Requires="p14">
          <p:contentPart p14:bwMode="auto" r:id="rId2">
            <p14:nvContentPartPr>
              <p14:cNvPr id="8" name="Ink 7">
                <a:extLst>
                  <a:ext uri="{FF2B5EF4-FFF2-40B4-BE49-F238E27FC236}">
                    <a16:creationId xmlns:a16="http://schemas.microsoft.com/office/drawing/2014/main" id="{C1EB9232-BF8B-13CA-AF96-8B7BB237696A}"/>
                  </a:ext>
                </a:extLst>
              </p14:cNvPr>
              <p14:cNvContentPartPr/>
              <p14:nvPr/>
            </p14:nvContentPartPr>
            <p14:xfrm>
              <a:off x="12448965" y="-61558"/>
              <a:ext cx="360" cy="360"/>
            </p14:xfrm>
          </p:contentPart>
        </mc:Choice>
        <mc:Fallback xmlns="">
          <p:pic>
            <p:nvPicPr>
              <p:cNvPr id="8" name="Ink 7">
                <a:extLst>
                  <a:ext uri="{FF2B5EF4-FFF2-40B4-BE49-F238E27FC236}">
                    <a16:creationId xmlns:a16="http://schemas.microsoft.com/office/drawing/2014/main" id="{C1EB9232-BF8B-13CA-AF96-8B7BB237696A}"/>
                  </a:ext>
                </a:extLst>
              </p:cNvPr>
              <p:cNvPicPr/>
              <p:nvPr/>
            </p:nvPicPr>
            <p:blipFill>
              <a:blip r:embed="rId4"/>
              <a:stretch>
                <a:fillRect/>
              </a:stretch>
            </p:blipFill>
            <p:spPr>
              <a:xfrm>
                <a:off x="12439965" y="-70198"/>
                <a:ext cx="18000" cy="18000"/>
              </a:xfrm>
              <a:prstGeom prst="rect">
                <a:avLst/>
              </a:prstGeom>
            </p:spPr>
          </p:pic>
        </mc:Fallback>
      </mc:AlternateContent>
      <p:graphicFrame>
        <p:nvGraphicFramePr>
          <p:cNvPr id="3" name="Chart 2">
            <a:extLst>
              <a:ext uri="{FF2B5EF4-FFF2-40B4-BE49-F238E27FC236}">
                <a16:creationId xmlns:a16="http://schemas.microsoft.com/office/drawing/2014/main" id="{0E3DE92F-5641-33E9-B75F-C9C0836A44A6}"/>
              </a:ext>
            </a:extLst>
          </p:cNvPr>
          <p:cNvGraphicFramePr>
            <a:graphicFrameLocks/>
          </p:cNvGraphicFramePr>
          <p:nvPr/>
        </p:nvGraphicFramePr>
        <p:xfrm>
          <a:off x="3599480" y="1793455"/>
          <a:ext cx="6535545" cy="3670656"/>
        </p:xfrm>
        <a:graphic>
          <a:graphicData uri="http://schemas.openxmlformats.org/drawingml/2006/chart">
            <c:chart xmlns:c="http://schemas.openxmlformats.org/drawingml/2006/chart" xmlns:r="http://schemas.openxmlformats.org/officeDocument/2006/relationships" r:id="rId5"/>
          </a:graphicData>
        </a:graphic>
      </p:graphicFrame>
      <p:pic>
        <p:nvPicPr>
          <p:cNvPr id="10" name="Picture 9" descr="A red rooster with black text&#10;&#10;Description automatically generated with low confidence">
            <a:extLst>
              <a:ext uri="{FF2B5EF4-FFF2-40B4-BE49-F238E27FC236}">
                <a16:creationId xmlns:a16="http://schemas.microsoft.com/office/drawing/2014/main" id="{97E69A62-0019-99D4-F62A-7AC53D9DD9D9}"/>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07432" y="271987"/>
            <a:ext cx="1702040" cy="1569660"/>
          </a:xfrm>
          <a:prstGeom prst="rect">
            <a:avLst/>
          </a:prstGeom>
        </p:spPr>
      </p:pic>
    </p:spTree>
    <p:extLst>
      <p:ext uri="{BB962C8B-B14F-4D97-AF65-F5344CB8AC3E}">
        <p14:creationId xmlns:p14="http://schemas.microsoft.com/office/powerpoint/2010/main" val="37931044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7" name="Google Shape;97;p2"/>
          <p:cNvSpPr txBox="1"/>
          <p:nvPr/>
        </p:nvSpPr>
        <p:spPr>
          <a:xfrm>
            <a:off x="2576748" y="440312"/>
            <a:ext cx="6910777" cy="76940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dirty="0">
                <a:solidFill>
                  <a:schemeClr val="dk1"/>
                </a:solidFill>
                <a:latin typeface="Lato"/>
                <a:ea typeface="Lato"/>
                <a:cs typeface="Lato"/>
                <a:sym typeface="Lato"/>
              </a:rPr>
              <a:t> So Where is SIR Inc Going?</a:t>
            </a:r>
            <a:endParaRPr sz="1400" b="0" i="0" u="none" strike="noStrike" cap="none" dirty="0">
              <a:solidFill>
                <a:srgbClr val="000000"/>
              </a:solidFill>
              <a:latin typeface="Arial"/>
              <a:ea typeface="Arial"/>
              <a:cs typeface="Arial"/>
              <a:sym typeface="Arial"/>
            </a:endParaRPr>
          </a:p>
        </p:txBody>
      </p:sp>
      <p:sp>
        <p:nvSpPr>
          <p:cNvPr id="3" name="TextBox 2">
            <a:extLst>
              <a:ext uri="{FF2B5EF4-FFF2-40B4-BE49-F238E27FC236}">
                <a16:creationId xmlns:a16="http://schemas.microsoft.com/office/drawing/2014/main" id="{20C4BDAB-3134-FC3D-7603-74DA2D6FA2DD}"/>
              </a:ext>
            </a:extLst>
          </p:cNvPr>
          <p:cNvSpPr txBox="1"/>
          <p:nvPr/>
        </p:nvSpPr>
        <p:spPr>
          <a:xfrm>
            <a:off x="8003303" y="3247631"/>
            <a:ext cx="4117162" cy="1815882"/>
          </a:xfrm>
          <a:prstGeom prst="rect">
            <a:avLst/>
          </a:prstGeom>
          <a:noFill/>
        </p:spPr>
        <p:txBody>
          <a:bodyPr wrap="square" rtlCol="0">
            <a:spAutoFit/>
          </a:bodyPr>
          <a:lstStyle/>
          <a:p>
            <a:r>
              <a:rPr lang="en-US" sz="2800" b="1" dirty="0">
                <a:latin typeface="Lato" panose="020F0502020204030203" pitchFamily="34" charset="0"/>
              </a:rPr>
              <a:t>31,975 members in 1992</a:t>
            </a:r>
          </a:p>
          <a:p>
            <a:r>
              <a:rPr lang="en-US" sz="2800" b="1" dirty="0">
                <a:latin typeface="Lato" panose="020F0502020204030203" pitchFamily="34" charset="0"/>
              </a:rPr>
              <a:t>   8,640 members in 2024</a:t>
            </a:r>
          </a:p>
          <a:p>
            <a:endParaRPr lang="en-US" sz="2800" b="1" dirty="0">
              <a:latin typeface="Lato" panose="020F0502020204030203" pitchFamily="34" charset="0"/>
            </a:endParaRPr>
          </a:p>
          <a:p>
            <a:r>
              <a:rPr lang="en-US" sz="2800" b="1" dirty="0">
                <a:latin typeface="Lato" panose="020F0502020204030203" pitchFamily="34" charset="0"/>
              </a:rPr>
              <a:t>4% straight line decline</a:t>
            </a:r>
          </a:p>
        </p:txBody>
      </p:sp>
      <p:pic>
        <p:nvPicPr>
          <p:cNvPr id="6" name="Picture 5">
            <a:extLst>
              <a:ext uri="{FF2B5EF4-FFF2-40B4-BE49-F238E27FC236}">
                <a16:creationId xmlns:a16="http://schemas.microsoft.com/office/drawing/2014/main" id="{D4040D11-8C85-4D4E-3006-1B2A97B752A1}"/>
              </a:ext>
            </a:extLst>
          </p:cNvPr>
          <p:cNvPicPr>
            <a:picLocks noChangeAspect="1"/>
          </p:cNvPicPr>
          <p:nvPr/>
        </p:nvPicPr>
        <p:blipFill rotWithShape="1">
          <a:blip r:embed="rId3"/>
          <a:srcRect l="1166" t="996" r="1799" b="1813"/>
          <a:stretch/>
        </p:blipFill>
        <p:spPr>
          <a:xfrm>
            <a:off x="9879017" y="413109"/>
            <a:ext cx="1718933" cy="1457679"/>
          </a:xfrm>
          <a:prstGeom prst="rect">
            <a:avLst/>
          </a:prstGeom>
          <a:ln w="28575" cap="sq">
            <a:solidFill>
              <a:srgbClr val="000000"/>
            </a:solidFill>
            <a:miter lim="800000"/>
          </a:ln>
          <a:effectLst>
            <a:outerShdw blurRad="57150" dist="50800" dir="2700000" algn="tl" rotWithShape="0">
              <a:srgbClr val="000000">
                <a:alpha val="40000"/>
              </a:srgbClr>
            </a:outerShdw>
          </a:effectLst>
        </p:spPr>
      </p:pic>
      <p:sp>
        <p:nvSpPr>
          <p:cNvPr id="4" name="TextBox 3">
            <a:extLst>
              <a:ext uri="{FF2B5EF4-FFF2-40B4-BE49-F238E27FC236}">
                <a16:creationId xmlns:a16="http://schemas.microsoft.com/office/drawing/2014/main" id="{9B25A006-96C3-D027-AB57-E933F9357C78}"/>
              </a:ext>
            </a:extLst>
          </p:cNvPr>
          <p:cNvSpPr txBox="1"/>
          <p:nvPr/>
        </p:nvSpPr>
        <p:spPr>
          <a:xfrm>
            <a:off x="2802470" y="1209713"/>
            <a:ext cx="6587060" cy="584775"/>
          </a:xfrm>
          <a:prstGeom prst="rect">
            <a:avLst/>
          </a:prstGeom>
          <a:noFill/>
        </p:spPr>
        <p:txBody>
          <a:bodyPr wrap="none" rtlCol="0">
            <a:spAutoFit/>
          </a:bodyPr>
          <a:lstStyle/>
          <a:p>
            <a:r>
              <a:rPr lang="en-US" sz="3200" b="1" u="sng" dirty="0">
                <a:solidFill>
                  <a:srgbClr val="C00000"/>
                </a:solidFill>
                <a:effectLst>
                  <a:outerShdw blurRad="38100" dist="38100" dir="2700000" algn="tl">
                    <a:srgbClr val="000000">
                      <a:alpha val="43137"/>
                    </a:srgbClr>
                  </a:outerShdw>
                </a:effectLst>
                <a:latin typeface="Lato" panose="020F0502020204030203" pitchFamily="34" charset="0"/>
              </a:rPr>
              <a:t>How Long can Sir Survive the Loses</a:t>
            </a:r>
          </a:p>
        </p:txBody>
      </p:sp>
      <p:pic>
        <p:nvPicPr>
          <p:cNvPr id="8" name="Picture 7">
            <a:extLst>
              <a:ext uri="{FF2B5EF4-FFF2-40B4-BE49-F238E27FC236}">
                <a16:creationId xmlns:a16="http://schemas.microsoft.com/office/drawing/2014/main" id="{F672D920-3A11-5445-82FF-88FB7E42D1D0}"/>
              </a:ext>
            </a:extLst>
          </p:cNvPr>
          <p:cNvPicPr>
            <a:picLocks noChangeAspect="1"/>
          </p:cNvPicPr>
          <p:nvPr/>
        </p:nvPicPr>
        <p:blipFill>
          <a:blip r:embed="rId4"/>
          <a:srcRect l="-1" t="4183" r="-71"/>
          <a:stretch/>
        </p:blipFill>
        <p:spPr>
          <a:xfrm>
            <a:off x="777775" y="2476192"/>
            <a:ext cx="7160648" cy="3977587"/>
          </a:xfrm>
          <a:prstGeom prst="rect">
            <a:avLst/>
          </a:prstGeom>
        </p:spPr>
      </p:pic>
      <p:pic>
        <p:nvPicPr>
          <p:cNvPr id="5" name="Picture 4" descr="A red rooster with black text&#10;&#10;Description automatically generated with low confidence">
            <a:extLst>
              <a:ext uri="{FF2B5EF4-FFF2-40B4-BE49-F238E27FC236}">
                <a16:creationId xmlns:a16="http://schemas.microsoft.com/office/drawing/2014/main" id="{4ED89278-D64A-8DAD-9E40-BCDD50907E2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07432" y="271987"/>
            <a:ext cx="1702040" cy="1569660"/>
          </a:xfrm>
          <a:prstGeom prst="rect">
            <a:avLst/>
          </a:prstGeom>
        </p:spPr>
      </p:pic>
    </p:spTree>
    <p:extLst>
      <p:ext uri="{BB962C8B-B14F-4D97-AF65-F5344CB8AC3E}">
        <p14:creationId xmlns:p14="http://schemas.microsoft.com/office/powerpoint/2010/main" val="41278338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5D2E4F8-0798-C06E-E1DC-C04E892B8D4F}"/>
              </a:ext>
            </a:extLst>
          </p:cNvPr>
          <p:cNvPicPr>
            <a:picLocks noChangeAspect="1"/>
          </p:cNvPicPr>
          <p:nvPr/>
        </p:nvPicPr>
        <p:blipFill rotWithShape="1">
          <a:blip r:embed="rId2"/>
          <a:srcRect l="1166" t="996" r="1799" b="1813"/>
          <a:stretch/>
        </p:blipFill>
        <p:spPr>
          <a:xfrm>
            <a:off x="9879017" y="413109"/>
            <a:ext cx="1718933" cy="1457679"/>
          </a:xfrm>
          <a:prstGeom prst="rect">
            <a:avLst/>
          </a:prstGeom>
          <a:ln w="28575" cap="sq">
            <a:solidFill>
              <a:srgbClr val="000000"/>
            </a:solidFill>
            <a:miter lim="800000"/>
          </a:ln>
          <a:effectLst>
            <a:outerShdw blurRad="57150" dist="50800" dir="2700000" algn="tl" rotWithShape="0">
              <a:srgbClr val="000000">
                <a:alpha val="40000"/>
              </a:srgbClr>
            </a:outerShdw>
          </a:effectLst>
        </p:spPr>
      </p:pic>
      <p:sp>
        <p:nvSpPr>
          <p:cNvPr id="7" name="Google Shape;97;p2">
            <a:extLst>
              <a:ext uri="{FF2B5EF4-FFF2-40B4-BE49-F238E27FC236}">
                <a16:creationId xmlns:a16="http://schemas.microsoft.com/office/drawing/2014/main" id="{709FA7F8-9AD9-6C0B-9027-1B4F83F1D104}"/>
              </a:ext>
            </a:extLst>
          </p:cNvPr>
          <p:cNvSpPr txBox="1"/>
          <p:nvPr/>
        </p:nvSpPr>
        <p:spPr>
          <a:xfrm>
            <a:off x="2580626" y="435356"/>
            <a:ext cx="6910777" cy="76940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dirty="0">
                <a:solidFill>
                  <a:schemeClr val="dk1"/>
                </a:solidFill>
                <a:latin typeface="Lato"/>
                <a:ea typeface="Lato"/>
                <a:cs typeface="Lato"/>
                <a:sym typeface="Lato"/>
              </a:rPr>
              <a:t> So Where is SIR Inc Going?</a:t>
            </a:r>
            <a:endParaRPr sz="1400" b="0" i="0" u="none" strike="noStrike" cap="none" dirty="0">
              <a:solidFill>
                <a:srgbClr val="000000"/>
              </a:solidFill>
              <a:latin typeface="Arial"/>
              <a:ea typeface="Arial"/>
              <a:cs typeface="Arial"/>
              <a:sym typeface="Arial"/>
            </a:endParaRPr>
          </a:p>
        </p:txBody>
      </p:sp>
      <p:sp>
        <p:nvSpPr>
          <p:cNvPr id="8" name="TextBox 7">
            <a:extLst>
              <a:ext uri="{FF2B5EF4-FFF2-40B4-BE49-F238E27FC236}">
                <a16:creationId xmlns:a16="http://schemas.microsoft.com/office/drawing/2014/main" id="{8D72A0AC-2C13-DFCC-20E5-42CBF523214A}"/>
              </a:ext>
            </a:extLst>
          </p:cNvPr>
          <p:cNvSpPr txBox="1"/>
          <p:nvPr/>
        </p:nvSpPr>
        <p:spPr>
          <a:xfrm>
            <a:off x="8439054" y="3944335"/>
            <a:ext cx="2592376" cy="523220"/>
          </a:xfrm>
          <a:prstGeom prst="rect">
            <a:avLst/>
          </a:prstGeom>
          <a:noFill/>
        </p:spPr>
        <p:txBody>
          <a:bodyPr wrap="none" rtlCol="0">
            <a:spAutoFit/>
          </a:bodyPr>
          <a:lstStyle/>
          <a:p>
            <a:r>
              <a:rPr lang="en-US" sz="2800" b="1" dirty="0">
                <a:solidFill>
                  <a:schemeClr val="accent6">
                    <a:lumMod val="75000"/>
                  </a:schemeClr>
                </a:solidFill>
                <a:effectLst>
                  <a:outerShdw blurRad="38100" dist="38100" dir="2700000" algn="tl">
                    <a:srgbClr val="000000">
                      <a:alpha val="43137"/>
                    </a:srgbClr>
                  </a:outerShdw>
                </a:effectLst>
                <a:latin typeface="Lato" panose="020F0502020204030203" pitchFamily="34" charset="0"/>
              </a:rPr>
              <a:t>Total Branches</a:t>
            </a:r>
          </a:p>
        </p:txBody>
      </p:sp>
      <p:sp>
        <p:nvSpPr>
          <p:cNvPr id="9" name="TextBox 8">
            <a:extLst>
              <a:ext uri="{FF2B5EF4-FFF2-40B4-BE49-F238E27FC236}">
                <a16:creationId xmlns:a16="http://schemas.microsoft.com/office/drawing/2014/main" id="{5159DBDF-5BB2-862B-B64B-6E889704564C}"/>
              </a:ext>
            </a:extLst>
          </p:cNvPr>
          <p:cNvSpPr txBox="1"/>
          <p:nvPr/>
        </p:nvSpPr>
        <p:spPr>
          <a:xfrm>
            <a:off x="8486342" y="5470462"/>
            <a:ext cx="2497800" cy="523220"/>
          </a:xfrm>
          <a:prstGeom prst="rect">
            <a:avLst/>
          </a:prstGeom>
          <a:noFill/>
        </p:spPr>
        <p:txBody>
          <a:bodyPr wrap="none" rtlCol="0">
            <a:spAutoFit/>
          </a:bodyPr>
          <a:lstStyle/>
          <a:p>
            <a:r>
              <a:rPr lang="en-US" sz="2800" b="1" dirty="0">
                <a:solidFill>
                  <a:srgbClr val="0070C0"/>
                </a:solidFill>
                <a:effectLst>
                  <a:outerShdw blurRad="38100" dist="38100" dir="2700000" algn="tl">
                    <a:srgbClr val="000000">
                      <a:alpha val="43137"/>
                    </a:srgbClr>
                  </a:outerShdw>
                </a:effectLst>
                <a:latin typeface="Lato" panose="020F0502020204030203" pitchFamily="34" charset="0"/>
              </a:rPr>
              <a:t>New Branches</a:t>
            </a:r>
          </a:p>
        </p:txBody>
      </p:sp>
      <p:sp>
        <p:nvSpPr>
          <p:cNvPr id="3" name="TextBox 2">
            <a:extLst>
              <a:ext uri="{FF2B5EF4-FFF2-40B4-BE49-F238E27FC236}">
                <a16:creationId xmlns:a16="http://schemas.microsoft.com/office/drawing/2014/main" id="{6615DE04-8F07-129A-EDD6-7F44FC97D72C}"/>
              </a:ext>
            </a:extLst>
          </p:cNvPr>
          <p:cNvSpPr txBox="1"/>
          <p:nvPr/>
        </p:nvSpPr>
        <p:spPr>
          <a:xfrm>
            <a:off x="3235215" y="1188598"/>
            <a:ext cx="5729454" cy="584775"/>
          </a:xfrm>
          <a:prstGeom prst="rect">
            <a:avLst/>
          </a:prstGeom>
          <a:noFill/>
        </p:spPr>
        <p:txBody>
          <a:bodyPr wrap="none" rtlCol="0">
            <a:spAutoFit/>
          </a:bodyPr>
          <a:lstStyle/>
          <a:p>
            <a:r>
              <a:rPr lang="en-US" sz="3200" b="1" u="sng" dirty="0">
                <a:solidFill>
                  <a:srgbClr val="C00000"/>
                </a:solidFill>
                <a:effectLst>
                  <a:outerShdw blurRad="38100" dist="38100" dir="2700000" algn="tl">
                    <a:srgbClr val="000000">
                      <a:alpha val="43137"/>
                    </a:srgbClr>
                  </a:outerShdw>
                </a:effectLst>
                <a:latin typeface="Lato" panose="020F0502020204030203" pitchFamily="34" charset="0"/>
              </a:rPr>
              <a:t>Decline:  4 per year since 2000</a:t>
            </a:r>
          </a:p>
        </p:txBody>
      </p:sp>
      <p:pic>
        <p:nvPicPr>
          <p:cNvPr id="10" name="Picture 9">
            <a:extLst>
              <a:ext uri="{FF2B5EF4-FFF2-40B4-BE49-F238E27FC236}">
                <a16:creationId xmlns:a16="http://schemas.microsoft.com/office/drawing/2014/main" id="{BE7BADFC-B5A9-C3DD-0121-5B1169793127}"/>
              </a:ext>
            </a:extLst>
          </p:cNvPr>
          <p:cNvPicPr>
            <a:picLocks noChangeAspect="1"/>
          </p:cNvPicPr>
          <p:nvPr/>
        </p:nvPicPr>
        <p:blipFill>
          <a:blip r:embed="rId3"/>
          <a:stretch>
            <a:fillRect/>
          </a:stretch>
        </p:blipFill>
        <p:spPr>
          <a:xfrm>
            <a:off x="807453" y="2495023"/>
            <a:ext cx="7284221" cy="3855326"/>
          </a:xfrm>
          <a:prstGeom prst="rect">
            <a:avLst/>
          </a:prstGeom>
          <a:ln w="28575" cap="sq">
            <a:solidFill>
              <a:srgbClr val="000000"/>
            </a:solidFill>
            <a:miter lim="800000"/>
          </a:ln>
          <a:effectLst>
            <a:outerShdw blurRad="57150" dist="50800" dir="2700000" algn="tl" rotWithShape="0">
              <a:srgbClr val="000000">
                <a:alpha val="40000"/>
              </a:srgbClr>
            </a:outerShdw>
          </a:effectLst>
        </p:spPr>
      </p:pic>
      <p:pic>
        <p:nvPicPr>
          <p:cNvPr id="2" name="Picture 1" descr="A red rooster with black text&#10;&#10;Description automatically generated with low confidence">
            <a:extLst>
              <a:ext uri="{FF2B5EF4-FFF2-40B4-BE49-F238E27FC236}">
                <a16:creationId xmlns:a16="http://schemas.microsoft.com/office/drawing/2014/main" id="{5A925C4C-5933-BBB4-6BDD-034EEA11C16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07432" y="271987"/>
            <a:ext cx="1702040" cy="1569660"/>
          </a:xfrm>
          <a:prstGeom prst="rect">
            <a:avLst/>
          </a:prstGeom>
        </p:spPr>
      </p:pic>
    </p:spTree>
    <p:extLst>
      <p:ext uri="{BB962C8B-B14F-4D97-AF65-F5344CB8AC3E}">
        <p14:creationId xmlns:p14="http://schemas.microsoft.com/office/powerpoint/2010/main" val="17990944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7" name="Google Shape;97;p2"/>
          <p:cNvSpPr txBox="1"/>
          <p:nvPr/>
        </p:nvSpPr>
        <p:spPr>
          <a:xfrm>
            <a:off x="2603015" y="467573"/>
            <a:ext cx="6910777" cy="16927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dirty="0">
                <a:solidFill>
                  <a:schemeClr val="dk1"/>
                </a:solidFill>
                <a:latin typeface="Lato"/>
                <a:ea typeface="Lato"/>
                <a:cs typeface="Lato"/>
                <a:sym typeface="Lato"/>
              </a:rPr>
              <a:t> Change in Membership</a:t>
            </a:r>
            <a:r>
              <a:rPr lang="en-US" sz="800" b="1" i="0" u="none" strike="noStrike" cap="none" dirty="0">
                <a:solidFill>
                  <a:schemeClr val="dk1"/>
                </a:solidFill>
                <a:latin typeface="Lato"/>
                <a:ea typeface="Lato"/>
                <a:cs typeface="Lato"/>
                <a:sym typeface="Lato"/>
              </a:rPr>
              <a:t> </a:t>
            </a:r>
            <a:br>
              <a:rPr lang="en-US" sz="800" b="1" i="0" u="none" strike="noStrike" cap="none" dirty="0">
                <a:solidFill>
                  <a:schemeClr val="dk1"/>
                </a:solidFill>
                <a:latin typeface="Lato"/>
                <a:ea typeface="Lato"/>
                <a:cs typeface="Lato"/>
                <a:sym typeface="Lato"/>
              </a:rPr>
            </a:br>
            <a:br>
              <a:rPr lang="en-US" sz="800" b="1" i="0" u="none" strike="noStrike" cap="none" dirty="0">
                <a:solidFill>
                  <a:schemeClr val="dk1"/>
                </a:solidFill>
                <a:latin typeface="Lato"/>
                <a:ea typeface="Lato"/>
                <a:cs typeface="Lato"/>
                <a:sym typeface="Lato"/>
              </a:rPr>
            </a:br>
            <a:br>
              <a:rPr lang="en-US" sz="800" b="1" i="0" u="none" strike="noStrike" cap="none" dirty="0">
                <a:solidFill>
                  <a:schemeClr val="dk1"/>
                </a:solidFill>
                <a:latin typeface="Lato"/>
                <a:ea typeface="Lato"/>
                <a:cs typeface="Lato"/>
                <a:sym typeface="Lato"/>
              </a:rPr>
            </a:br>
            <a:r>
              <a:rPr lang="en-US" sz="800" b="1" i="0" u="none" strike="noStrike" cap="none" dirty="0">
                <a:solidFill>
                  <a:schemeClr val="dk1"/>
                </a:solidFill>
                <a:latin typeface="Lato"/>
                <a:ea typeface="Lato"/>
                <a:cs typeface="Lato"/>
                <a:sym typeface="Lato"/>
              </a:rPr>
              <a:t> </a:t>
            </a:r>
            <a:br>
              <a:rPr lang="en-US" sz="800" b="1" i="0" u="none" strike="noStrike" cap="none" dirty="0">
                <a:solidFill>
                  <a:schemeClr val="dk1"/>
                </a:solidFill>
                <a:latin typeface="Lato"/>
                <a:ea typeface="Lato"/>
                <a:cs typeface="Lato"/>
                <a:sym typeface="Lato"/>
              </a:rPr>
            </a:br>
            <a:r>
              <a:rPr lang="en-US" sz="3600" b="1" dirty="0">
                <a:solidFill>
                  <a:schemeClr val="dk1"/>
                </a:solidFill>
                <a:latin typeface="Lato"/>
                <a:ea typeface="Arial"/>
                <a:cs typeface="Arial"/>
                <a:sym typeface="Lato"/>
              </a:rPr>
              <a:t>(Typical Branch)</a:t>
            </a:r>
            <a:endParaRPr sz="3600" b="0" i="0" u="none" strike="noStrike" cap="none" dirty="0">
              <a:solidFill>
                <a:srgbClr val="000000"/>
              </a:solidFill>
              <a:latin typeface="Arial"/>
              <a:ea typeface="Arial"/>
              <a:cs typeface="Arial"/>
              <a:sym typeface="Arial"/>
            </a:endParaRPr>
          </a:p>
        </p:txBody>
      </p:sp>
      <p:sp>
        <p:nvSpPr>
          <p:cNvPr id="3" name="TextBox 2">
            <a:extLst>
              <a:ext uri="{FF2B5EF4-FFF2-40B4-BE49-F238E27FC236}">
                <a16:creationId xmlns:a16="http://schemas.microsoft.com/office/drawing/2014/main" id="{20C4BDAB-3134-FC3D-7603-74DA2D6FA2DD}"/>
              </a:ext>
            </a:extLst>
          </p:cNvPr>
          <p:cNvSpPr txBox="1"/>
          <p:nvPr/>
        </p:nvSpPr>
        <p:spPr>
          <a:xfrm>
            <a:off x="8386950" y="4005199"/>
            <a:ext cx="3651962" cy="1384995"/>
          </a:xfrm>
          <a:prstGeom prst="rect">
            <a:avLst/>
          </a:prstGeom>
          <a:noFill/>
        </p:spPr>
        <p:txBody>
          <a:bodyPr wrap="none" rtlCol="0">
            <a:spAutoFit/>
          </a:bodyPr>
          <a:lstStyle/>
          <a:p>
            <a:r>
              <a:rPr lang="en-US" sz="2800" b="1" dirty="0">
                <a:solidFill>
                  <a:srgbClr val="C00000"/>
                </a:solidFill>
                <a:effectLst>
                  <a:outerShdw blurRad="38100" dist="38100" dir="2700000" algn="tl">
                    <a:srgbClr val="000000">
                      <a:alpha val="43137"/>
                    </a:srgbClr>
                  </a:outerShdw>
                </a:effectLst>
                <a:latin typeface="Lato" panose="020F0502020204030203" pitchFamily="34" charset="0"/>
              </a:rPr>
              <a:t>270 members in 1988</a:t>
            </a:r>
            <a:br>
              <a:rPr lang="en-US" sz="2800" b="1" dirty="0">
                <a:solidFill>
                  <a:srgbClr val="C00000"/>
                </a:solidFill>
                <a:effectLst>
                  <a:outerShdw blurRad="38100" dist="38100" dir="2700000" algn="tl">
                    <a:srgbClr val="000000">
                      <a:alpha val="43137"/>
                    </a:srgbClr>
                  </a:outerShdw>
                </a:effectLst>
                <a:latin typeface="Lato" panose="020F0502020204030203" pitchFamily="34" charset="0"/>
              </a:rPr>
            </a:br>
            <a:endParaRPr lang="en-US" sz="2800" b="1" dirty="0">
              <a:solidFill>
                <a:srgbClr val="C00000"/>
              </a:solidFill>
              <a:effectLst>
                <a:outerShdw blurRad="38100" dist="38100" dir="2700000" algn="tl">
                  <a:srgbClr val="000000">
                    <a:alpha val="43137"/>
                  </a:srgbClr>
                </a:outerShdw>
              </a:effectLst>
              <a:latin typeface="Lato" panose="020F0502020204030203" pitchFamily="34" charset="0"/>
            </a:endParaRPr>
          </a:p>
          <a:p>
            <a:r>
              <a:rPr lang="en-US" sz="2800" b="1" dirty="0">
                <a:solidFill>
                  <a:srgbClr val="C00000"/>
                </a:solidFill>
                <a:effectLst>
                  <a:outerShdw blurRad="38100" dist="38100" dir="2700000" algn="tl">
                    <a:srgbClr val="000000">
                      <a:alpha val="43137"/>
                    </a:srgbClr>
                  </a:outerShdw>
                </a:effectLst>
                <a:latin typeface="Lato" panose="020F0502020204030203" pitchFamily="34" charset="0"/>
              </a:rPr>
              <a:t>100 members in 2023</a:t>
            </a:r>
          </a:p>
        </p:txBody>
      </p:sp>
      <p:pic>
        <p:nvPicPr>
          <p:cNvPr id="6" name="Picture 5">
            <a:extLst>
              <a:ext uri="{FF2B5EF4-FFF2-40B4-BE49-F238E27FC236}">
                <a16:creationId xmlns:a16="http://schemas.microsoft.com/office/drawing/2014/main" id="{D4040D11-8C85-4D4E-3006-1B2A97B752A1}"/>
              </a:ext>
            </a:extLst>
          </p:cNvPr>
          <p:cNvPicPr>
            <a:picLocks noChangeAspect="1"/>
          </p:cNvPicPr>
          <p:nvPr/>
        </p:nvPicPr>
        <p:blipFill rotWithShape="1">
          <a:blip r:embed="rId3"/>
          <a:srcRect l="1166" t="996" r="1799" b="1813"/>
          <a:stretch/>
        </p:blipFill>
        <p:spPr>
          <a:xfrm>
            <a:off x="9879017" y="413109"/>
            <a:ext cx="1718933" cy="1457679"/>
          </a:xfrm>
          <a:prstGeom prst="rect">
            <a:avLst/>
          </a:prstGeom>
          <a:ln w="28575" cap="sq">
            <a:solidFill>
              <a:srgbClr val="000000"/>
            </a:solidFill>
            <a:miter lim="800000"/>
          </a:ln>
          <a:effectLst>
            <a:outerShdw blurRad="57150" dist="50800" dir="2700000" algn="tl" rotWithShape="0">
              <a:srgbClr val="000000">
                <a:alpha val="40000"/>
              </a:srgbClr>
            </a:outerShdw>
          </a:effectLst>
        </p:spPr>
      </p:pic>
      <p:pic>
        <p:nvPicPr>
          <p:cNvPr id="5" name="Picture 4">
            <a:extLst>
              <a:ext uri="{FF2B5EF4-FFF2-40B4-BE49-F238E27FC236}">
                <a16:creationId xmlns:a16="http://schemas.microsoft.com/office/drawing/2014/main" id="{BE199034-1DD2-0923-5A71-D4839E654895}"/>
              </a:ext>
            </a:extLst>
          </p:cNvPr>
          <p:cNvPicPr>
            <a:picLocks noChangeAspect="1"/>
          </p:cNvPicPr>
          <p:nvPr/>
        </p:nvPicPr>
        <p:blipFill>
          <a:blip r:embed="rId4"/>
          <a:stretch>
            <a:fillRect/>
          </a:stretch>
        </p:blipFill>
        <p:spPr>
          <a:xfrm>
            <a:off x="802372" y="2491640"/>
            <a:ext cx="7289302" cy="3845588"/>
          </a:xfrm>
          <a:prstGeom prst="rect">
            <a:avLst/>
          </a:prstGeom>
          <a:ln w="28575" cap="sq">
            <a:solidFill>
              <a:srgbClr val="000000"/>
            </a:solidFill>
            <a:miter lim="800000"/>
          </a:ln>
          <a:effectLst>
            <a:outerShdw blurRad="57150" dist="50800" dir="2700000" algn="tl" rotWithShape="0">
              <a:srgbClr val="000000">
                <a:alpha val="40000"/>
              </a:srgbClr>
            </a:outerShdw>
          </a:effectLst>
        </p:spPr>
      </p:pic>
      <p:pic>
        <p:nvPicPr>
          <p:cNvPr id="4" name="Picture 3" descr="A red rooster with black text&#10;&#10;Description automatically generated with low confidence">
            <a:extLst>
              <a:ext uri="{FF2B5EF4-FFF2-40B4-BE49-F238E27FC236}">
                <a16:creationId xmlns:a16="http://schemas.microsoft.com/office/drawing/2014/main" id="{94141417-547A-D17C-ED95-80C80115C05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07432" y="271987"/>
            <a:ext cx="1702040" cy="1569660"/>
          </a:xfrm>
          <a:prstGeom prst="rect">
            <a:avLst/>
          </a:prstGeom>
        </p:spPr>
      </p:pic>
    </p:spTree>
    <p:extLst>
      <p:ext uri="{BB962C8B-B14F-4D97-AF65-F5344CB8AC3E}">
        <p14:creationId xmlns:p14="http://schemas.microsoft.com/office/powerpoint/2010/main" val="30867146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5">
          <a:extLst>
            <a:ext uri="{FF2B5EF4-FFF2-40B4-BE49-F238E27FC236}">
              <a16:creationId xmlns:a16="http://schemas.microsoft.com/office/drawing/2014/main" id="{4D194458-D29B-83A6-2AF2-FE2E6DBDC382}"/>
            </a:ext>
          </a:extLst>
        </p:cNvPr>
        <p:cNvGrpSpPr/>
        <p:nvPr/>
      </p:nvGrpSpPr>
      <p:grpSpPr>
        <a:xfrm>
          <a:off x="0" y="0"/>
          <a:ext cx="0" cy="0"/>
          <a:chOff x="0" y="0"/>
          <a:chExt cx="0" cy="0"/>
        </a:xfrm>
      </p:grpSpPr>
      <p:sp>
        <p:nvSpPr>
          <p:cNvPr id="97" name="Google Shape;97;p2">
            <a:extLst>
              <a:ext uri="{FF2B5EF4-FFF2-40B4-BE49-F238E27FC236}">
                <a16:creationId xmlns:a16="http://schemas.microsoft.com/office/drawing/2014/main" id="{C622F369-9574-6521-39DF-8A78649EE806}"/>
              </a:ext>
            </a:extLst>
          </p:cNvPr>
          <p:cNvSpPr txBox="1"/>
          <p:nvPr/>
        </p:nvSpPr>
        <p:spPr>
          <a:xfrm>
            <a:off x="2603015" y="467573"/>
            <a:ext cx="6910777" cy="16927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dirty="0">
                <a:solidFill>
                  <a:schemeClr val="dk1"/>
                </a:solidFill>
                <a:latin typeface="Lato"/>
                <a:ea typeface="Lato"/>
                <a:cs typeface="Lato"/>
                <a:sym typeface="Lato"/>
              </a:rPr>
              <a:t> Change in Membership</a:t>
            </a:r>
            <a:r>
              <a:rPr lang="en-US" sz="800" b="1" i="0" u="none" strike="noStrike" cap="none" dirty="0">
                <a:solidFill>
                  <a:schemeClr val="dk1"/>
                </a:solidFill>
                <a:latin typeface="Lato"/>
                <a:ea typeface="Lato"/>
                <a:cs typeface="Lato"/>
                <a:sym typeface="Lato"/>
              </a:rPr>
              <a:t> </a:t>
            </a:r>
            <a:br>
              <a:rPr lang="en-US" sz="800" b="1" i="0" u="none" strike="noStrike" cap="none" dirty="0">
                <a:solidFill>
                  <a:schemeClr val="dk1"/>
                </a:solidFill>
                <a:latin typeface="Lato"/>
                <a:ea typeface="Lato"/>
                <a:cs typeface="Lato"/>
                <a:sym typeface="Lato"/>
              </a:rPr>
            </a:br>
            <a:br>
              <a:rPr lang="en-US" sz="800" b="1" i="0" u="none" strike="noStrike" cap="none" dirty="0">
                <a:solidFill>
                  <a:schemeClr val="dk1"/>
                </a:solidFill>
                <a:latin typeface="Lato"/>
                <a:ea typeface="Lato"/>
                <a:cs typeface="Lato"/>
                <a:sym typeface="Lato"/>
              </a:rPr>
            </a:br>
            <a:br>
              <a:rPr lang="en-US" sz="800" b="1" i="0" u="none" strike="noStrike" cap="none" dirty="0">
                <a:solidFill>
                  <a:schemeClr val="dk1"/>
                </a:solidFill>
                <a:latin typeface="Lato"/>
                <a:ea typeface="Lato"/>
                <a:cs typeface="Lato"/>
                <a:sym typeface="Lato"/>
              </a:rPr>
            </a:br>
            <a:r>
              <a:rPr lang="en-US" sz="800" b="1" i="0" u="none" strike="noStrike" cap="none" dirty="0">
                <a:solidFill>
                  <a:schemeClr val="dk1"/>
                </a:solidFill>
                <a:latin typeface="Lato"/>
                <a:ea typeface="Lato"/>
                <a:cs typeface="Lato"/>
                <a:sym typeface="Lato"/>
              </a:rPr>
              <a:t> </a:t>
            </a:r>
            <a:br>
              <a:rPr lang="en-US" sz="800" b="1" i="0" u="none" strike="noStrike" cap="none" dirty="0">
                <a:solidFill>
                  <a:schemeClr val="dk1"/>
                </a:solidFill>
                <a:latin typeface="Lato"/>
                <a:ea typeface="Lato"/>
                <a:cs typeface="Lato"/>
                <a:sym typeface="Lato"/>
              </a:rPr>
            </a:br>
            <a:r>
              <a:rPr lang="en-US" sz="3600" b="1" dirty="0">
                <a:solidFill>
                  <a:schemeClr val="dk1"/>
                </a:solidFill>
                <a:latin typeface="Lato"/>
                <a:ea typeface="Arial"/>
                <a:cs typeface="Arial"/>
                <a:sym typeface="Lato"/>
              </a:rPr>
              <a:t>(Branch 54)</a:t>
            </a:r>
            <a:endParaRPr sz="3600" b="0" i="0" u="none" strike="noStrike" cap="none" dirty="0">
              <a:solidFill>
                <a:srgbClr val="000000"/>
              </a:solidFill>
              <a:latin typeface="Arial"/>
              <a:ea typeface="Arial"/>
              <a:cs typeface="Arial"/>
              <a:sym typeface="Arial"/>
            </a:endParaRPr>
          </a:p>
        </p:txBody>
      </p:sp>
      <p:sp>
        <p:nvSpPr>
          <p:cNvPr id="3" name="TextBox 2">
            <a:extLst>
              <a:ext uri="{FF2B5EF4-FFF2-40B4-BE49-F238E27FC236}">
                <a16:creationId xmlns:a16="http://schemas.microsoft.com/office/drawing/2014/main" id="{459EFED9-86A0-5023-DD4B-C7F0E9E9E9D0}"/>
              </a:ext>
            </a:extLst>
          </p:cNvPr>
          <p:cNvSpPr txBox="1"/>
          <p:nvPr/>
        </p:nvSpPr>
        <p:spPr>
          <a:xfrm>
            <a:off x="8305216" y="3365173"/>
            <a:ext cx="3651962" cy="1384995"/>
          </a:xfrm>
          <a:prstGeom prst="rect">
            <a:avLst/>
          </a:prstGeom>
          <a:noFill/>
        </p:spPr>
        <p:txBody>
          <a:bodyPr wrap="none" rtlCol="0">
            <a:spAutoFit/>
          </a:bodyPr>
          <a:lstStyle/>
          <a:p>
            <a:r>
              <a:rPr lang="en-US" sz="2800" b="1" dirty="0">
                <a:solidFill>
                  <a:srgbClr val="C00000"/>
                </a:solidFill>
                <a:effectLst>
                  <a:outerShdw blurRad="38100" dist="38100" dir="2700000" algn="tl">
                    <a:srgbClr val="000000">
                      <a:alpha val="43137"/>
                    </a:srgbClr>
                  </a:outerShdw>
                </a:effectLst>
                <a:latin typeface="Lato" panose="020F0502020204030203" pitchFamily="34" charset="0"/>
              </a:rPr>
              <a:t>275 members in 1988</a:t>
            </a:r>
            <a:br>
              <a:rPr lang="en-US" sz="2800" b="1" dirty="0">
                <a:solidFill>
                  <a:srgbClr val="C00000"/>
                </a:solidFill>
                <a:effectLst>
                  <a:outerShdw blurRad="38100" dist="38100" dir="2700000" algn="tl">
                    <a:srgbClr val="000000">
                      <a:alpha val="43137"/>
                    </a:srgbClr>
                  </a:outerShdw>
                </a:effectLst>
                <a:latin typeface="Lato" panose="020F0502020204030203" pitchFamily="34" charset="0"/>
              </a:rPr>
            </a:br>
            <a:endParaRPr lang="en-US" sz="2800" b="1" dirty="0">
              <a:solidFill>
                <a:srgbClr val="C00000"/>
              </a:solidFill>
              <a:effectLst>
                <a:outerShdw blurRad="38100" dist="38100" dir="2700000" algn="tl">
                  <a:srgbClr val="000000">
                    <a:alpha val="43137"/>
                  </a:srgbClr>
                </a:outerShdw>
              </a:effectLst>
              <a:latin typeface="Lato" panose="020F0502020204030203" pitchFamily="34" charset="0"/>
            </a:endParaRPr>
          </a:p>
          <a:p>
            <a:r>
              <a:rPr lang="en-US" sz="2800" b="1" dirty="0">
                <a:solidFill>
                  <a:srgbClr val="C00000"/>
                </a:solidFill>
                <a:effectLst>
                  <a:outerShdw blurRad="38100" dist="38100" dir="2700000" algn="tl">
                    <a:srgbClr val="000000">
                      <a:alpha val="43137"/>
                    </a:srgbClr>
                  </a:outerShdw>
                </a:effectLst>
                <a:latin typeface="Lato" panose="020F0502020204030203" pitchFamily="34" charset="0"/>
              </a:rPr>
              <a:t>73 members in 2024</a:t>
            </a:r>
          </a:p>
        </p:txBody>
      </p:sp>
      <p:pic>
        <p:nvPicPr>
          <p:cNvPr id="6" name="Picture 5">
            <a:extLst>
              <a:ext uri="{FF2B5EF4-FFF2-40B4-BE49-F238E27FC236}">
                <a16:creationId xmlns:a16="http://schemas.microsoft.com/office/drawing/2014/main" id="{CA11830A-70F9-5C67-8C2A-2DFCFBC5CFA5}"/>
              </a:ext>
            </a:extLst>
          </p:cNvPr>
          <p:cNvPicPr>
            <a:picLocks noChangeAspect="1"/>
          </p:cNvPicPr>
          <p:nvPr/>
        </p:nvPicPr>
        <p:blipFill rotWithShape="1">
          <a:blip r:embed="rId3"/>
          <a:srcRect l="1166" t="996" r="1799" b="1813"/>
          <a:stretch/>
        </p:blipFill>
        <p:spPr>
          <a:xfrm>
            <a:off x="9879017" y="413109"/>
            <a:ext cx="1718933" cy="1457679"/>
          </a:xfrm>
          <a:prstGeom prst="rect">
            <a:avLst/>
          </a:prstGeom>
          <a:ln w="28575" cap="sq">
            <a:solidFill>
              <a:srgbClr val="000000"/>
            </a:solidFill>
            <a:miter lim="800000"/>
          </a:ln>
          <a:effectLst>
            <a:outerShdw blurRad="57150" dist="50800" dir="2700000" algn="tl" rotWithShape="0">
              <a:srgbClr val="000000">
                <a:alpha val="40000"/>
              </a:srgbClr>
            </a:outerShdw>
          </a:effectLst>
        </p:spPr>
      </p:pic>
      <p:graphicFrame>
        <p:nvGraphicFramePr>
          <p:cNvPr id="4" name="Chart 3">
            <a:extLst>
              <a:ext uri="{FF2B5EF4-FFF2-40B4-BE49-F238E27FC236}">
                <a16:creationId xmlns:a16="http://schemas.microsoft.com/office/drawing/2014/main" id="{0F63BF7F-3F69-3C6B-C7BF-4CDCBE56BD66}"/>
              </a:ext>
            </a:extLst>
          </p:cNvPr>
          <p:cNvGraphicFramePr>
            <a:graphicFrameLocks/>
          </p:cNvGraphicFramePr>
          <p:nvPr>
            <p:extLst>
              <p:ext uri="{D42A27DB-BD31-4B8C-83A1-F6EECF244321}">
                <p14:modId xmlns:p14="http://schemas.microsoft.com/office/powerpoint/2010/main" val="205315433"/>
              </p:ext>
            </p:extLst>
          </p:nvPr>
        </p:nvGraphicFramePr>
        <p:xfrm>
          <a:off x="1536770" y="2466069"/>
          <a:ext cx="6125799" cy="3843280"/>
        </p:xfrm>
        <a:graphic>
          <a:graphicData uri="http://schemas.openxmlformats.org/drawingml/2006/chart">
            <c:chart xmlns:c="http://schemas.openxmlformats.org/drawingml/2006/chart" xmlns:r="http://schemas.openxmlformats.org/officeDocument/2006/relationships" r:id="rId4"/>
          </a:graphicData>
        </a:graphic>
      </p:graphicFrame>
      <p:pic>
        <p:nvPicPr>
          <p:cNvPr id="5" name="Picture 4" descr="A red rooster with black text&#10;&#10;Description automatically generated with low confidence">
            <a:extLst>
              <a:ext uri="{FF2B5EF4-FFF2-40B4-BE49-F238E27FC236}">
                <a16:creationId xmlns:a16="http://schemas.microsoft.com/office/drawing/2014/main" id="{FE563DFB-D98A-6BC0-7432-9311631586A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07432" y="271987"/>
            <a:ext cx="1702040" cy="1569660"/>
          </a:xfrm>
          <a:prstGeom prst="rect">
            <a:avLst/>
          </a:prstGeom>
        </p:spPr>
      </p:pic>
    </p:spTree>
    <p:extLst>
      <p:ext uri="{BB962C8B-B14F-4D97-AF65-F5344CB8AC3E}">
        <p14:creationId xmlns:p14="http://schemas.microsoft.com/office/powerpoint/2010/main" val="13415347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0933BBE-1FF2-1A34-5CC5-B329B326B973}"/>
              </a:ext>
            </a:extLst>
          </p:cNvPr>
          <p:cNvPicPr>
            <a:picLocks noChangeAspect="1"/>
          </p:cNvPicPr>
          <p:nvPr/>
        </p:nvPicPr>
        <p:blipFill>
          <a:blip r:embed="rId2"/>
          <a:stretch>
            <a:fillRect/>
          </a:stretch>
        </p:blipFill>
        <p:spPr>
          <a:xfrm>
            <a:off x="3919135" y="2387624"/>
            <a:ext cx="2661793" cy="3571325"/>
          </a:xfrm>
          <a:prstGeom prst="rect">
            <a:avLst/>
          </a:prstGeom>
          <a:ln w="12700" cap="sq">
            <a:solidFill>
              <a:srgbClr val="000000"/>
            </a:solidFill>
            <a:miter lim="800000"/>
          </a:ln>
          <a:effectLst>
            <a:outerShdw blurRad="57150" dist="50800" dir="2700000" algn="tl" rotWithShape="0">
              <a:srgbClr val="000000">
                <a:alpha val="40000"/>
              </a:srgbClr>
            </a:outerShdw>
          </a:effectLst>
        </p:spPr>
      </p:pic>
      <p:sp>
        <p:nvSpPr>
          <p:cNvPr id="9" name="TextBox 8">
            <a:extLst>
              <a:ext uri="{FF2B5EF4-FFF2-40B4-BE49-F238E27FC236}">
                <a16:creationId xmlns:a16="http://schemas.microsoft.com/office/drawing/2014/main" id="{872DAA18-619A-B838-2221-88758599B0E1}"/>
              </a:ext>
            </a:extLst>
          </p:cNvPr>
          <p:cNvSpPr txBox="1"/>
          <p:nvPr/>
        </p:nvSpPr>
        <p:spPr>
          <a:xfrm>
            <a:off x="4248264" y="6020618"/>
            <a:ext cx="2149948" cy="646331"/>
          </a:xfrm>
          <a:prstGeom prst="rect">
            <a:avLst/>
          </a:prstGeom>
          <a:noFill/>
        </p:spPr>
        <p:txBody>
          <a:bodyPr wrap="none" rtlCol="0">
            <a:spAutoFit/>
          </a:bodyPr>
          <a:lstStyle/>
          <a:p>
            <a:pPr algn="ctr"/>
            <a:r>
              <a:rPr lang="en-US" b="1" dirty="0">
                <a:latin typeface="Lato" panose="020F0502020204030203" pitchFamily="34" charset="0"/>
              </a:rPr>
              <a:t>Damian L Reynolds</a:t>
            </a:r>
          </a:p>
          <a:p>
            <a:pPr algn="ctr"/>
            <a:r>
              <a:rPr lang="en-US" b="1" dirty="0">
                <a:latin typeface="Lato" panose="020F0502020204030203" pitchFamily="34" charset="0"/>
              </a:rPr>
              <a:t>1892 - 1965</a:t>
            </a:r>
          </a:p>
        </p:txBody>
      </p:sp>
      <p:pic>
        <p:nvPicPr>
          <p:cNvPr id="3" name="Picture 2" descr="A white truck parked in front of a house&#10;&#10;Description automatically generated">
            <a:extLst>
              <a:ext uri="{FF2B5EF4-FFF2-40B4-BE49-F238E27FC236}">
                <a16:creationId xmlns:a16="http://schemas.microsoft.com/office/drawing/2014/main" id="{7D468659-DF67-030B-70DC-24DEE6E5A66E}"/>
              </a:ext>
            </a:extLst>
          </p:cNvPr>
          <p:cNvPicPr>
            <a:picLocks noChangeAspect="1"/>
          </p:cNvPicPr>
          <p:nvPr/>
        </p:nvPicPr>
        <p:blipFill rotWithShape="1">
          <a:blip r:embed="rId3">
            <a:extLst>
              <a:ext uri="{28A0092B-C50C-407E-A947-70E740481C1C}">
                <a14:useLocalDpi xmlns:a14="http://schemas.microsoft.com/office/drawing/2010/main" val="0"/>
              </a:ext>
            </a:extLst>
          </a:blip>
          <a:srcRect l="15000" t="7783" r="43980" b="21860"/>
          <a:stretch/>
        </p:blipFill>
        <p:spPr>
          <a:xfrm>
            <a:off x="7514725" y="2526024"/>
            <a:ext cx="3679704" cy="2986603"/>
          </a:xfrm>
          <a:prstGeom prst="rect">
            <a:avLst/>
          </a:prstGeom>
          <a:ln w="19050" cap="sq">
            <a:solidFill>
              <a:srgbClr val="000000"/>
            </a:solidFill>
            <a:miter lim="800000"/>
          </a:ln>
          <a:effectLst>
            <a:outerShdw blurRad="57150" dist="50800" dir="2700000" algn="tl" rotWithShape="0">
              <a:srgbClr val="000000">
                <a:alpha val="40000"/>
              </a:srgbClr>
            </a:outerShdw>
          </a:effectLst>
        </p:spPr>
      </p:pic>
      <p:sp>
        <p:nvSpPr>
          <p:cNvPr id="7" name="TextBox 6">
            <a:extLst>
              <a:ext uri="{FF2B5EF4-FFF2-40B4-BE49-F238E27FC236}">
                <a16:creationId xmlns:a16="http://schemas.microsoft.com/office/drawing/2014/main" id="{CB4AE0F3-B6DE-B897-CCD7-851294D7AA11}"/>
              </a:ext>
            </a:extLst>
          </p:cNvPr>
          <p:cNvSpPr txBox="1"/>
          <p:nvPr/>
        </p:nvSpPr>
        <p:spPr>
          <a:xfrm>
            <a:off x="7986253" y="5712842"/>
            <a:ext cx="2736647" cy="954107"/>
          </a:xfrm>
          <a:prstGeom prst="rect">
            <a:avLst/>
          </a:prstGeom>
          <a:noFill/>
        </p:spPr>
        <p:txBody>
          <a:bodyPr wrap="none" rtlCol="0">
            <a:spAutoFit/>
          </a:bodyPr>
          <a:lstStyle/>
          <a:p>
            <a:r>
              <a:rPr lang="en-US" sz="2000" b="1" dirty="0">
                <a:latin typeface="Lato" panose="020F0502020204030203" pitchFamily="34" charset="0"/>
              </a:rPr>
              <a:t>Royal Order of Jesters</a:t>
            </a:r>
          </a:p>
          <a:p>
            <a:r>
              <a:rPr lang="en-US" dirty="0">
                <a:latin typeface="Lato" panose="020F0502020204030203" pitchFamily="34" charset="0"/>
              </a:rPr>
              <a:t>444 Penisula Ave #5</a:t>
            </a:r>
          </a:p>
          <a:p>
            <a:r>
              <a:rPr lang="en-US" dirty="0">
                <a:latin typeface="Lato" panose="020F0502020204030203" pitchFamily="34" charset="0"/>
              </a:rPr>
              <a:t>San Mateo</a:t>
            </a:r>
          </a:p>
        </p:txBody>
      </p:sp>
      <p:pic>
        <p:nvPicPr>
          <p:cNvPr id="10" name="Picture 9">
            <a:extLst>
              <a:ext uri="{FF2B5EF4-FFF2-40B4-BE49-F238E27FC236}">
                <a16:creationId xmlns:a16="http://schemas.microsoft.com/office/drawing/2014/main" id="{D179AEFD-EFE3-4760-2591-9CEB503EAFD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9494" y="496448"/>
            <a:ext cx="2056424" cy="1766298"/>
          </a:xfrm>
          <a:prstGeom prst="rect">
            <a:avLst/>
          </a:prstGeom>
          <a:ln w="19050" cap="sq">
            <a:solidFill>
              <a:srgbClr val="000000"/>
            </a:solidFill>
            <a:miter lim="800000"/>
          </a:ln>
          <a:effectLst>
            <a:outerShdw blurRad="57150" dist="50800" dir="2700000" algn="tl" rotWithShape="0">
              <a:srgbClr val="000000">
                <a:alpha val="40000"/>
              </a:srgbClr>
            </a:outerShdw>
          </a:effectLst>
        </p:spPr>
      </p:pic>
      <p:pic>
        <p:nvPicPr>
          <p:cNvPr id="11" name="Picture 10" descr="A sign in a field&#10;&#10;Description automatically generated">
            <a:extLst>
              <a:ext uri="{FF2B5EF4-FFF2-40B4-BE49-F238E27FC236}">
                <a16:creationId xmlns:a16="http://schemas.microsoft.com/office/drawing/2014/main" id="{BA48F879-D4D9-57C0-B11E-000DBEA5C2C3}"/>
              </a:ext>
            </a:extLst>
          </p:cNvPr>
          <p:cNvPicPr>
            <a:picLocks noChangeAspect="1"/>
          </p:cNvPicPr>
          <p:nvPr/>
        </p:nvPicPr>
        <p:blipFill rotWithShape="1">
          <a:blip r:embed="rId5">
            <a:extLst>
              <a:ext uri="{28A0092B-C50C-407E-A947-70E740481C1C}">
                <a14:useLocalDpi xmlns:a14="http://schemas.microsoft.com/office/drawing/2010/main" val="0"/>
              </a:ext>
            </a:extLst>
          </a:blip>
          <a:srcRect l="20969" t="431" r="48619" b="7370"/>
          <a:stretch/>
        </p:blipFill>
        <p:spPr>
          <a:xfrm>
            <a:off x="681868" y="3116363"/>
            <a:ext cx="2142409" cy="3073531"/>
          </a:xfrm>
          <a:prstGeom prst="rect">
            <a:avLst/>
          </a:prstGeom>
          <a:ln w="28575" cap="sq">
            <a:solidFill>
              <a:srgbClr val="000000"/>
            </a:solidFill>
            <a:miter lim="800000"/>
          </a:ln>
          <a:effectLst>
            <a:outerShdw blurRad="57150" dist="50800" dir="2700000" algn="tl" rotWithShape="0">
              <a:srgbClr val="000000">
                <a:alpha val="40000"/>
              </a:srgbClr>
            </a:outerShdw>
          </a:effectLst>
        </p:spPr>
      </p:pic>
      <p:sp>
        <p:nvSpPr>
          <p:cNvPr id="2" name="TextBox 1">
            <a:extLst>
              <a:ext uri="{FF2B5EF4-FFF2-40B4-BE49-F238E27FC236}">
                <a16:creationId xmlns:a16="http://schemas.microsoft.com/office/drawing/2014/main" id="{99D9076C-55AC-9017-A7BE-436A232844B9}"/>
              </a:ext>
            </a:extLst>
          </p:cNvPr>
          <p:cNvSpPr txBox="1"/>
          <p:nvPr/>
        </p:nvSpPr>
        <p:spPr>
          <a:xfrm>
            <a:off x="3551935" y="448372"/>
            <a:ext cx="7215592" cy="1569660"/>
          </a:xfrm>
          <a:prstGeom prst="rect">
            <a:avLst/>
          </a:prstGeom>
          <a:noFill/>
        </p:spPr>
        <p:txBody>
          <a:bodyPr wrap="square" rtlCol="0">
            <a:spAutoFit/>
          </a:bodyPr>
          <a:lstStyle/>
          <a:p>
            <a:r>
              <a:rPr lang="en-US" sz="4400" b="1" dirty="0">
                <a:latin typeface="Lato" panose="020F0502020204030203" pitchFamily="34" charset="0"/>
              </a:rPr>
              <a:t>The Founder…  </a:t>
            </a:r>
            <a:br>
              <a:rPr lang="en-US" sz="800" b="1" dirty="0">
                <a:latin typeface="Lato" panose="020F0502020204030203" pitchFamily="34" charset="0"/>
              </a:rPr>
            </a:br>
            <a:br>
              <a:rPr lang="en-US" sz="800" b="1" dirty="0">
                <a:latin typeface="Lato" panose="020F0502020204030203" pitchFamily="34" charset="0"/>
              </a:rPr>
            </a:br>
            <a:r>
              <a:rPr lang="en-US" sz="800" b="1" dirty="0">
                <a:latin typeface="Lato" panose="020F0502020204030203" pitchFamily="34" charset="0"/>
              </a:rPr>
              <a:t>                                      </a:t>
            </a:r>
            <a:r>
              <a:rPr lang="en-US" sz="4400" b="1" dirty="0">
                <a:latin typeface="Lato" panose="020F0502020204030203" pitchFamily="34" charset="0"/>
              </a:rPr>
              <a:t>     &amp;  Rule Maker in 1958</a:t>
            </a:r>
            <a:r>
              <a:rPr lang="en-US" sz="800" b="1" dirty="0">
                <a:latin typeface="Lato" panose="020F0502020204030203" pitchFamily="34" charset="0"/>
              </a:rPr>
              <a:t> </a:t>
            </a:r>
            <a:endParaRPr lang="en-US" sz="5400" b="1" dirty="0">
              <a:latin typeface="Lato" panose="020F0502020204030203" pitchFamily="34" charset="0"/>
            </a:endParaRPr>
          </a:p>
        </p:txBody>
      </p:sp>
    </p:spTree>
    <p:extLst>
      <p:ext uri="{BB962C8B-B14F-4D97-AF65-F5344CB8AC3E}">
        <p14:creationId xmlns:p14="http://schemas.microsoft.com/office/powerpoint/2010/main" val="17220778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5">
          <a:extLst>
            <a:ext uri="{FF2B5EF4-FFF2-40B4-BE49-F238E27FC236}">
              <a16:creationId xmlns:a16="http://schemas.microsoft.com/office/drawing/2014/main" id="{0A8B9762-D2DC-92E4-7EA6-F18762DF8569}"/>
            </a:ext>
          </a:extLst>
        </p:cNvPr>
        <p:cNvGrpSpPr/>
        <p:nvPr/>
      </p:nvGrpSpPr>
      <p:grpSpPr>
        <a:xfrm>
          <a:off x="0" y="0"/>
          <a:ext cx="0" cy="0"/>
          <a:chOff x="0" y="0"/>
          <a:chExt cx="0" cy="0"/>
        </a:xfrm>
      </p:grpSpPr>
      <p:sp>
        <p:nvSpPr>
          <p:cNvPr id="97" name="Google Shape;97;p2">
            <a:extLst>
              <a:ext uri="{FF2B5EF4-FFF2-40B4-BE49-F238E27FC236}">
                <a16:creationId xmlns:a16="http://schemas.microsoft.com/office/drawing/2014/main" id="{AB230698-7F4F-A05A-6E8A-9BEF0D70A356}"/>
              </a:ext>
            </a:extLst>
          </p:cNvPr>
          <p:cNvSpPr txBox="1"/>
          <p:nvPr/>
        </p:nvSpPr>
        <p:spPr>
          <a:xfrm>
            <a:off x="2603015" y="467573"/>
            <a:ext cx="6910777" cy="16927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dirty="0">
                <a:solidFill>
                  <a:schemeClr val="dk1"/>
                </a:solidFill>
                <a:latin typeface="Lato"/>
                <a:ea typeface="Lato"/>
                <a:cs typeface="Lato"/>
                <a:sym typeface="Lato"/>
              </a:rPr>
              <a:t> Change in Membership</a:t>
            </a:r>
            <a:r>
              <a:rPr lang="en-US" sz="800" b="1" i="0" u="none" strike="noStrike" cap="none" dirty="0">
                <a:solidFill>
                  <a:schemeClr val="dk1"/>
                </a:solidFill>
                <a:latin typeface="Lato"/>
                <a:ea typeface="Lato"/>
                <a:cs typeface="Lato"/>
                <a:sym typeface="Lato"/>
              </a:rPr>
              <a:t> </a:t>
            </a:r>
            <a:br>
              <a:rPr lang="en-US" sz="800" b="1" i="0" u="none" strike="noStrike" cap="none" dirty="0">
                <a:solidFill>
                  <a:schemeClr val="dk1"/>
                </a:solidFill>
                <a:latin typeface="Lato"/>
                <a:ea typeface="Lato"/>
                <a:cs typeface="Lato"/>
                <a:sym typeface="Lato"/>
              </a:rPr>
            </a:br>
            <a:br>
              <a:rPr lang="en-US" sz="800" b="1" i="0" u="none" strike="noStrike" cap="none" dirty="0">
                <a:solidFill>
                  <a:schemeClr val="dk1"/>
                </a:solidFill>
                <a:latin typeface="Lato"/>
                <a:ea typeface="Lato"/>
                <a:cs typeface="Lato"/>
                <a:sym typeface="Lato"/>
              </a:rPr>
            </a:br>
            <a:br>
              <a:rPr lang="en-US" sz="800" b="1" i="0" u="none" strike="noStrike" cap="none" dirty="0">
                <a:solidFill>
                  <a:schemeClr val="dk1"/>
                </a:solidFill>
                <a:latin typeface="Lato"/>
                <a:ea typeface="Lato"/>
                <a:cs typeface="Lato"/>
                <a:sym typeface="Lato"/>
              </a:rPr>
            </a:br>
            <a:r>
              <a:rPr lang="en-US" sz="800" b="1" i="0" u="none" strike="noStrike" cap="none" dirty="0">
                <a:solidFill>
                  <a:schemeClr val="dk1"/>
                </a:solidFill>
                <a:latin typeface="Lato"/>
                <a:ea typeface="Lato"/>
                <a:cs typeface="Lato"/>
                <a:sym typeface="Lato"/>
              </a:rPr>
              <a:t> </a:t>
            </a:r>
            <a:br>
              <a:rPr lang="en-US" sz="800" b="1" i="0" u="none" strike="noStrike" cap="none" dirty="0">
                <a:solidFill>
                  <a:schemeClr val="dk1"/>
                </a:solidFill>
                <a:latin typeface="Lato"/>
                <a:ea typeface="Lato"/>
                <a:cs typeface="Lato"/>
                <a:sym typeface="Lato"/>
              </a:rPr>
            </a:br>
            <a:r>
              <a:rPr lang="en-US" sz="3600" b="1" dirty="0">
                <a:solidFill>
                  <a:schemeClr val="dk1"/>
                </a:solidFill>
                <a:latin typeface="Lato"/>
                <a:ea typeface="Arial"/>
                <a:cs typeface="Arial"/>
                <a:sym typeface="Lato"/>
              </a:rPr>
              <a:t>(Branch 94)</a:t>
            </a:r>
            <a:endParaRPr sz="3600" b="0" i="0" u="none" strike="noStrike" cap="none" dirty="0">
              <a:solidFill>
                <a:srgbClr val="000000"/>
              </a:solidFill>
              <a:latin typeface="Arial"/>
              <a:ea typeface="Arial"/>
              <a:cs typeface="Arial"/>
              <a:sym typeface="Arial"/>
            </a:endParaRPr>
          </a:p>
        </p:txBody>
      </p:sp>
      <p:sp>
        <p:nvSpPr>
          <p:cNvPr id="3" name="TextBox 2">
            <a:extLst>
              <a:ext uri="{FF2B5EF4-FFF2-40B4-BE49-F238E27FC236}">
                <a16:creationId xmlns:a16="http://schemas.microsoft.com/office/drawing/2014/main" id="{335AF98F-2C6C-BD0B-9BD8-837B47C4E867}"/>
              </a:ext>
            </a:extLst>
          </p:cNvPr>
          <p:cNvSpPr txBox="1"/>
          <p:nvPr/>
        </p:nvSpPr>
        <p:spPr>
          <a:xfrm>
            <a:off x="8305216" y="3365173"/>
            <a:ext cx="3651962" cy="1384995"/>
          </a:xfrm>
          <a:prstGeom prst="rect">
            <a:avLst/>
          </a:prstGeom>
          <a:noFill/>
        </p:spPr>
        <p:txBody>
          <a:bodyPr wrap="none" rtlCol="0">
            <a:spAutoFit/>
          </a:bodyPr>
          <a:lstStyle/>
          <a:p>
            <a:r>
              <a:rPr lang="en-US" sz="2800" b="1" dirty="0">
                <a:solidFill>
                  <a:srgbClr val="C00000"/>
                </a:solidFill>
                <a:effectLst>
                  <a:outerShdw blurRad="38100" dist="38100" dir="2700000" algn="tl">
                    <a:srgbClr val="000000">
                      <a:alpha val="43137"/>
                    </a:srgbClr>
                  </a:outerShdw>
                </a:effectLst>
                <a:latin typeface="Lato" panose="020F0502020204030203" pitchFamily="34" charset="0"/>
              </a:rPr>
              <a:t>275 members in 1988</a:t>
            </a:r>
            <a:br>
              <a:rPr lang="en-US" sz="2800" b="1" dirty="0">
                <a:solidFill>
                  <a:srgbClr val="C00000"/>
                </a:solidFill>
                <a:effectLst>
                  <a:outerShdw blurRad="38100" dist="38100" dir="2700000" algn="tl">
                    <a:srgbClr val="000000">
                      <a:alpha val="43137"/>
                    </a:srgbClr>
                  </a:outerShdw>
                </a:effectLst>
                <a:latin typeface="Lato" panose="020F0502020204030203" pitchFamily="34" charset="0"/>
              </a:rPr>
            </a:br>
            <a:endParaRPr lang="en-US" sz="2800" b="1" dirty="0">
              <a:solidFill>
                <a:srgbClr val="C00000"/>
              </a:solidFill>
              <a:effectLst>
                <a:outerShdw blurRad="38100" dist="38100" dir="2700000" algn="tl">
                  <a:srgbClr val="000000">
                    <a:alpha val="43137"/>
                  </a:srgbClr>
                </a:outerShdw>
              </a:effectLst>
              <a:latin typeface="Lato" panose="020F0502020204030203" pitchFamily="34" charset="0"/>
            </a:endParaRPr>
          </a:p>
          <a:p>
            <a:r>
              <a:rPr lang="en-US" sz="2800" b="1" dirty="0">
                <a:solidFill>
                  <a:srgbClr val="C00000"/>
                </a:solidFill>
                <a:effectLst>
                  <a:outerShdw blurRad="38100" dist="38100" dir="2700000" algn="tl">
                    <a:srgbClr val="000000">
                      <a:alpha val="43137"/>
                    </a:srgbClr>
                  </a:outerShdw>
                </a:effectLst>
                <a:latin typeface="Lato" panose="020F0502020204030203" pitchFamily="34" charset="0"/>
              </a:rPr>
              <a:t>41 members in 2024</a:t>
            </a:r>
          </a:p>
        </p:txBody>
      </p:sp>
      <p:pic>
        <p:nvPicPr>
          <p:cNvPr id="6" name="Picture 5">
            <a:extLst>
              <a:ext uri="{FF2B5EF4-FFF2-40B4-BE49-F238E27FC236}">
                <a16:creationId xmlns:a16="http://schemas.microsoft.com/office/drawing/2014/main" id="{C16FF716-F063-A9E1-87C8-68049F49E6BD}"/>
              </a:ext>
            </a:extLst>
          </p:cNvPr>
          <p:cNvPicPr>
            <a:picLocks noChangeAspect="1"/>
          </p:cNvPicPr>
          <p:nvPr/>
        </p:nvPicPr>
        <p:blipFill rotWithShape="1">
          <a:blip r:embed="rId3"/>
          <a:srcRect l="1166" t="996" r="1799" b="1813"/>
          <a:stretch/>
        </p:blipFill>
        <p:spPr>
          <a:xfrm>
            <a:off x="9879017" y="413109"/>
            <a:ext cx="1718933" cy="1457679"/>
          </a:xfrm>
          <a:prstGeom prst="rect">
            <a:avLst/>
          </a:prstGeom>
          <a:ln w="28575" cap="sq">
            <a:solidFill>
              <a:srgbClr val="000000"/>
            </a:solidFill>
            <a:miter lim="800000"/>
          </a:ln>
          <a:effectLst>
            <a:outerShdw blurRad="57150" dist="50800" dir="2700000" algn="tl" rotWithShape="0">
              <a:srgbClr val="000000">
                <a:alpha val="40000"/>
              </a:srgbClr>
            </a:outerShdw>
          </a:effectLst>
        </p:spPr>
      </p:pic>
      <p:graphicFrame>
        <p:nvGraphicFramePr>
          <p:cNvPr id="5" name="Chart 4">
            <a:extLst>
              <a:ext uri="{FF2B5EF4-FFF2-40B4-BE49-F238E27FC236}">
                <a16:creationId xmlns:a16="http://schemas.microsoft.com/office/drawing/2014/main" id="{DC675BFC-2A03-C734-C507-500DB0DD2531}"/>
              </a:ext>
            </a:extLst>
          </p:cNvPr>
          <p:cNvGraphicFramePr>
            <a:graphicFrameLocks/>
          </p:cNvGraphicFramePr>
          <p:nvPr>
            <p:extLst>
              <p:ext uri="{D42A27DB-BD31-4B8C-83A1-F6EECF244321}">
                <p14:modId xmlns:p14="http://schemas.microsoft.com/office/powerpoint/2010/main" val="3953037197"/>
              </p:ext>
            </p:extLst>
          </p:nvPr>
        </p:nvGraphicFramePr>
        <p:xfrm>
          <a:off x="1523999" y="2476287"/>
          <a:ext cx="6123245" cy="3914140"/>
        </p:xfrm>
        <a:graphic>
          <a:graphicData uri="http://schemas.openxmlformats.org/drawingml/2006/chart">
            <c:chart xmlns:c="http://schemas.openxmlformats.org/drawingml/2006/chart" xmlns:r="http://schemas.openxmlformats.org/officeDocument/2006/relationships" r:id="rId4"/>
          </a:graphicData>
        </a:graphic>
      </p:graphicFrame>
      <p:pic>
        <p:nvPicPr>
          <p:cNvPr id="4" name="Picture 3" descr="A red rooster with black text&#10;&#10;Description automatically generated with low confidence">
            <a:extLst>
              <a:ext uri="{FF2B5EF4-FFF2-40B4-BE49-F238E27FC236}">
                <a16:creationId xmlns:a16="http://schemas.microsoft.com/office/drawing/2014/main" id="{AA4A0B05-E13F-D24F-621C-245FD6FFA8F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07432" y="271987"/>
            <a:ext cx="1702040" cy="1569660"/>
          </a:xfrm>
          <a:prstGeom prst="rect">
            <a:avLst/>
          </a:prstGeom>
        </p:spPr>
      </p:pic>
    </p:spTree>
    <p:extLst>
      <p:ext uri="{BB962C8B-B14F-4D97-AF65-F5344CB8AC3E}">
        <p14:creationId xmlns:p14="http://schemas.microsoft.com/office/powerpoint/2010/main" val="8097207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66E6675-2A8C-6C05-FFD9-A43F30ACEC56}"/>
              </a:ext>
            </a:extLst>
          </p:cNvPr>
          <p:cNvSpPr txBox="1"/>
          <p:nvPr/>
        </p:nvSpPr>
        <p:spPr>
          <a:xfrm>
            <a:off x="3407635" y="390882"/>
            <a:ext cx="6074099" cy="923330"/>
          </a:xfrm>
          <a:prstGeom prst="rect">
            <a:avLst/>
          </a:prstGeom>
          <a:noFill/>
        </p:spPr>
        <p:txBody>
          <a:bodyPr wrap="none" rtlCol="0">
            <a:spAutoFit/>
          </a:bodyPr>
          <a:lstStyle/>
          <a:p>
            <a:r>
              <a:rPr lang="en-US" sz="5400" b="1" dirty="0">
                <a:latin typeface="Lato" panose="020F0502020204030203" pitchFamily="34" charset="0"/>
              </a:rPr>
              <a:t>Concern is not new</a:t>
            </a:r>
          </a:p>
        </p:txBody>
      </p:sp>
      <p:sp>
        <p:nvSpPr>
          <p:cNvPr id="2" name="TextBox 1">
            <a:extLst>
              <a:ext uri="{FF2B5EF4-FFF2-40B4-BE49-F238E27FC236}">
                <a16:creationId xmlns:a16="http://schemas.microsoft.com/office/drawing/2014/main" id="{5B35FC8F-C80D-B969-BDD4-D4D36D7804EE}"/>
              </a:ext>
            </a:extLst>
          </p:cNvPr>
          <p:cNvSpPr txBox="1"/>
          <p:nvPr/>
        </p:nvSpPr>
        <p:spPr>
          <a:xfrm>
            <a:off x="891836" y="1458833"/>
            <a:ext cx="4136069" cy="954107"/>
          </a:xfrm>
          <a:prstGeom prst="rect">
            <a:avLst/>
          </a:prstGeom>
          <a:noFill/>
        </p:spPr>
        <p:txBody>
          <a:bodyPr wrap="none" rtlCol="0">
            <a:spAutoFit/>
          </a:bodyPr>
          <a:lstStyle/>
          <a:p>
            <a:pPr algn="ctr"/>
            <a:r>
              <a:rPr lang="en-US" sz="2800" b="1" dirty="0">
                <a:latin typeface="Lato" panose="020F0502020204030203" pitchFamily="34" charset="0"/>
              </a:rPr>
              <a:t>SIR Membership Growth</a:t>
            </a:r>
          </a:p>
          <a:p>
            <a:pPr algn="ctr"/>
            <a:r>
              <a:rPr lang="en-US" sz="2800" b="1" dirty="0">
                <a:latin typeface="Lato" panose="020F0502020204030203" pitchFamily="34" charset="0"/>
              </a:rPr>
              <a:t>October 2000</a:t>
            </a:r>
          </a:p>
        </p:txBody>
      </p:sp>
      <p:pic>
        <p:nvPicPr>
          <p:cNvPr id="6" name="Picture 5" descr="A white piece of paper&#10;&#10;Description automatically generated">
            <a:extLst>
              <a:ext uri="{FF2B5EF4-FFF2-40B4-BE49-F238E27FC236}">
                <a16:creationId xmlns:a16="http://schemas.microsoft.com/office/drawing/2014/main" id="{D06C82E9-2E04-05AA-9668-9DC43F6BE41B}"/>
              </a:ext>
            </a:extLst>
          </p:cNvPr>
          <p:cNvPicPr>
            <a:picLocks noChangeAspect="1"/>
          </p:cNvPicPr>
          <p:nvPr/>
        </p:nvPicPr>
        <p:blipFill>
          <a:blip r:embed="rId2">
            <a:extLst>
              <a:ext uri="{28A0092B-C50C-407E-A947-70E740481C1C}">
                <a14:useLocalDpi xmlns:a14="http://schemas.microsoft.com/office/drawing/2010/main" val="0"/>
              </a:ext>
            </a:extLst>
          </a:blip>
          <a:srcRect l="8231" t="3950" r="35170" b="3902"/>
          <a:stretch/>
        </p:blipFill>
        <p:spPr>
          <a:xfrm rot="5400000">
            <a:off x="861661" y="2887594"/>
            <a:ext cx="4196419" cy="3233058"/>
          </a:xfrm>
          <a:prstGeom prst="rect">
            <a:avLst/>
          </a:prstGeom>
        </p:spPr>
      </p:pic>
      <p:pic>
        <p:nvPicPr>
          <p:cNvPr id="3" name="Picture 2">
            <a:extLst>
              <a:ext uri="{FF2B5EF4-FFF2-40B4-BE49-F238E27FC236}">
                <a16:creationId xmlns:a16="http://schemas.microsoft.com/office/drawing/2014/main" id="{FDDE1E07-04BE-47F8-D2D2-5EACC2A54B2E}"/>
              </a:ext>
            </a:extLst>
          </p:cNvPr>
          <p:cNvPicPr>
            <a:picLocks noChangeAspect="1"/>
          </p:cNvPicPr>
          <p:nvPr/>
        </p:nvPicPr>
        <p:blipFill rotWithShape="1">
          <a:blip r:embed="rId3"/>
          <a:srcRect l="1278" t="2544"/>
          <a:stretch/>
        </p:blipFill>
        <p:spPr>
          <a:xfrm>
            <a:off x="5509053" y="2412941"/>
            <a:ext cx="6112225" cy="4189392"/>
          </a:xfrm>
          <a:prstGeom prst="rect">
            <a:avLst/>
          </a:prstGeom>
        </p:spPr>
      </p:pic>
      <p:sp>
        <p:nvSpPr>
          <p:cNvPr id="7" name="TextBox 6">
            <a:extLst>
              <a:ext uri="{FF2B5EF4-FFF2-40B4-BE49-F238E27FC236}">
                <a16:creationId xmlns:a16="http://schemas.microsoft.com/office/drawing/2014/main" id="{C2689721-BAD6-75D2-87A2-85749295EE04}"/>
              </a:ext>
            </a:extLst>
          </p:cNvPr>
          <p:cNvSpPr txBox="1"/>
          <p:nvPr/>
        </p:nvSpPr>
        <p:spPr>
          <a:xfrm>
            <a:off x="6556996" y="1451806"/>
            <a:ext cx="3358612" cy="954107"/>
          </a:xfrm>
          <a:prstGeom prst="rect">
            <a:avLst/>
          </a:prstGeom>
          <a:noFill/>
        </p:spPr>
        <p:txBody>
          <a:bodyPr wrap="none" rtlCol="0">
            <a:spAutoFit/>
          </a:bodyPr>
          <a:lstStyle/>
          <a:p>
            <a:pPr algn="ctr"/>
            <a:r>
              <a:rPr lang="en-US" sz="2800" b="1" dirty="0">
                <a:latin typeface="Lato" panose="020F0502020204030203" pitchFamily="34" charset="0"/>
              </a:rPr>
              <a:t>SIR Annual Meeting</a:t>
            </a:r>
          </a:p>
          <a:p>
            <a:pPr algn="ctr"/>
            <a:r>
              <a:rPr lang="en-US" sz="2800" b="1" dirty="0">
                <a:latin typeface="Lato" panose="020F0502020204030203" pitchFamily="34" charset="0"/>
              </a:rPr>
              <a:t>Fall 2008</a:t>
            </a:r>
          </a:p>
        </p:txBody>
      </p:sp>
      <p:pic>
        <p:nvPicPr>
          <p:cNvPr id="8" name="Picture 7">
            <a:extLst>
              <a:ext uri="{FF2B5EF4-FFF2-40B4-BE49-F238E27FC236}">
                <a16:creationId xmlns:a16="http://schemas.microsoft.com/office/drawing/2014/main" id="{954E3094-19D1-EE0C-EC1C-C3F88FA687C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1886" y="255488"/>
            <a:ext cx="1390261" cy="1194119"/>
          </a:xfrm>
          <a:prstGeom prst="rect">
            <a:avLst/>
          </a:prstGeom>
          <a:ln w="19050" cap="sq">
            <a:solidFill>
              <a:srgbClr val="000000"/>
            </a:solidFill>
            <a:miter lim="800000"/>
          </a:ln>
          <a:effectLst>
            <a:outerShdw blurRad="57150" dist="50800" dir="2700000" algn="tl" rotWithShape="0">
              <a:srgbClr val="000000">
                <a:alpha val="40000"/>
              </a:srgbClr>
            </a:outerShdw>
          </a:effectLst>
        </p:spPr>
      </p:pic>
      <p:pic>
        <p:nvPicPr>
          <p:cNvPr id="9" name="Google Shape;207;p28">
            <a:extLst>
              <a:ext uri="{FF2B5EF4-FFF2-40B4-BE49-F238E27FC236}">
                <a16:creationId xmlns:a16="http://schemas.microsoft.com/office/drawing/2014/main" id="{D0738EC0-B847-6FD1-EB2E-9CA18BFDFFA6}"/>
              </a:ext>
            </a:extLst>
          </p:cNvPr>
          <p:cNvPicPr preferRelativeResize="0"/>
          <p:nvPr/>
        </p:nvPicPr>
        <p:blipFill rotWithShape="1">
          <a:blip r:embed="rId5">
            <a:alphaModFix/>
          </a:blip>
          <a:srcRect/>
          <a:stretch/>
        </p:blipFill>
        <p:spPr>
          <a:xfrm>
            <a:off x="10202506" y="325472"/>
            <a:ext cx="1526451" cy="1353992"/>
          </a:xfrm>
          <a:prstGeom prst="rect">
            <a:avLst/>
          </a:prstGeom>
          <a:noFill/>
          <a:ln w="28575" cap="flat" cmpd="sng">
            <a:solidFill>
              <a:schemeClr val="dk1"/>
            </a:solidFill>
            <a:prstDash val="solid"/>
            <a:round/>
            <a:headEnd type="none" w="sm" len="sm"/>
            <a:tailEnd type="none" w="sm" len="sm"/>
          </a:ln>
        </p:spPr>
      </p:pic>
    </p:spTree>
    <p:extLst>
      <p:ext uri="{BB962C8B-B14F-4D97-AF65-F5344CB8AC3E}">
        <p14:creationId xmlns:p14="http://schemas.microsoft.com/office/powerpoint/2010/main" val="4044275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17675D-BB4E-CD23-A92F-B0EBA4871364}"/>
            </a:ext>
          </a:extLst>
        </p:cNvPr>
        <p:cNvGrpSpPr/>
        <p:nvPr/>
      </p:nvGrpSpPr>
      <p:grpSpPr>
        <a:xfrm>
          <a:off x="0" y="0"/>
          <a:ext cx="0" cy="0"/>
          <a:chOff x="0" y="0"/>
          <a:chExt cx="0" cy="0"/>
        </a:xfrm>
      </p:grpSpPr>
      <p:pic>
        <p:nvPicPr>
          <p:cNvPr id="8" name="Picture 7" descr="A graph with a red arrow&#10;&#10;Description automatically generated">
            <a:extLst>
              <a:ext uri="{FF2B5EF4-FFF2-40B4-BE49-F238E27FC236}">
                <a16:creationId xmlns:a16="http://schemas.microsoft.com/office/drawing/2014/main" id="{24CCD4E5-760B-5AA0-5D2C-6BED1FCE73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2981" y="2412838"/>
            <a:ext cx="4816206" cy="3463020"/>
          </a:xfrm>
          <a:prstGeom prst="rect">
            <a:avLst/>
          </a:prstGeom>
        </p:spPr>
      </p:pic>
      <p:pic>
        <p:nvPicPr>
          <p:cNvPr id="10" name="Picture 9" descr="A magnifying glass with people in the background&#10;&#10;Description automatically generated">
            <a:extLst>
              <a:ext uri="{FF2B5EF4-FFF2-40B4-BE49-F238E27FC236}">
                <a16:creationId xmlns:a16="http://schemas.microsoft.com/office/drawing/2014/main" id="{5FEA1D01-5035-D4A0-A19F-6479AF4886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8017" y="2412838"/>
            <a:ext cx="5216459" cy="3477639"/>
          </a:xfrm>
          <a:prstGeom prst="rect">
            <a:avLst/>
          </a:prstGeom>
        </p:spPr>
      </p:pic>
      <p:sp>
        <p:nvSpPr>
          <p:cNvPr id="2" name="TextBox 1">
            <a:extLst>
              <a:ext uri="{FF2B5EF4-FFF2-40B4-BE49-F238E27FC236}">
                <a16:creationId xmlns:a16="http://schemas.microsoft.com/office/drawing/2014/main" id="{3DFBBC68-7EDC-7927-BD5D-0FE5DE971BD9}"/>
              </a:ext>
            </a:extLst>
          </p:cNvPr>
          <p:cNvSpPr txBox="1"/>
          <p:nvPr/>
        </p:nvSpPr>
        <p:spPr>
          <a:xfrm>
            <a:off x="3695952" y="435964"/>
            <a:ext cx="5949064" cy="1446550"/>
          </a:xfrm>
          <a:prstGeom prst="rect">
            <a:avLst/>
          </a:prstGeom>
          <a:noFill/>
        </p:spPr>
        <p:txBody>
          <a:bodyPr wrap="none" rtlCol="0">
            <a:spAutoFit/>
          </a:bodyPr>
          <a:lstStyle/>
          <a:p>
            <a:pPr algn="ctr"/>
            <a:r>
              <a:rPr lang="en-US" sz="4400" b="1" dirty="0">
                <a:latin typeface="Lato" panose="020F0502020204030203" pitchFamily="34" charset="0"/>
              </a:rPr>
              <a:t>Membership Growth</a:t>
            </a:r>
          </a:p>
          <a:p>
            <a:pPr algn="ctr"/>
            <a:r>
              <a:rPr lang="en-US" sz="4400" b="1" dirty="0">
                <a:latin typeface="Lato" panose="020F0502020204030203" pitchFamily="34" charset="0"/>
              </a:rPr>
              <a:t> Tracks Local Visibility</a:t>
            </a:r>
          </a:p>
        </p:txBody>
      </p:sp>
      <p:pic>
        <p:nvPicPr>
          <p:cNvPr id="5" name="Picture 4" descr="A red rooster with black text&#10;&#10;Description automatically generated with low confidence">
            <a:extLst>
              <a:ext uri="{FF2B5EF4-FFF2-40B4-BE49-F238E27FC236}">
                <a16:creationId xmlns:a16="http://schemas.microsoft.com/office/drawing/2014/main" id="{E8C2323D-E8AD-46F0-CE98-8751BB908FA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07432" y="271987"/>
            <a:ext cx="1702040" cy="1569660"/>
          </a:xfrm>
          <a:prstGeom prst="rect">
            <a:avLst/>
          </a:prstGeom>
        </p:spPr>
      </p:pic>
    </p:spTree>
    <p:extLst>
      <p:ext uri="{BB962C8B-B14F-4D97-AF65-F5344CB8AC3E}">
        <p14:creationId xmlns:p14="http://schemas.microsoft.com/office/powerpoint/2010/main" val="12856909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B45AA6-3FDE-6E50-287A-58C78568E291}"/>
            </a:ext>
          </a:extLst>
        </p:cNvPr>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2A84F82F-BDD9-66E2-CA9F-7C3B4525D5D0}"/>
              </a:ext>
            </a:extLst>
          </p:cNvPr>
          <p:cNvGraphicFramePr>
            <a:graphicFrameLocks noGrp="1"/>
          </p:cNvGraphicFramePr>
          <p:nvPr>
            <p:extLst>
              <p:ext uri="{D42A27DB-BD31-4B8C-83A1-F6EECF244321}">
                <p14:modId xmlns:p14="http://schemas.microsoft.com/office/powerpoint/2010/main" val="2719150376"/>
              </p:ext>
            </p:extLst>
          </p:nvPr>
        </p:nvGraphicFramePr>
        <p:xfrm>
          <a:off x="2608086" y="2130194"/>
          <a:ext cx="7417916" cy="4153120"/>
        </p:xfrm>
        <a:graphic>
          <a:graphicData uri="http://schemas.openxmlformats.org/drawingml/2006/table">
            <a:tbl>
              <a:tblPr>
                <a:tableStyleId>{5C22544A-7EE6-4342-B048-85BDC9FD1C3A}</a:tableStyleId>
              </a:tblPr>
              <a:tblGrid>
                <a:gridCol w="494527">
                  <a:extLst>
                    <a:ext uri="{9D8B030D-6E8A-4147-A177-3AD203B41FA5}">
                      <a16:colId xmlns:a16="http://schemas.microsoft.com/office/drawing/2014/main" val="906065722"/>
                    </a:ext>
                  </a:extLst>
                </a:gridCol>
                <a:gridCol w="689342">
                  <a:extLst>
                    <a:ext uri="{9D8B030D-6E8A-4147-A177-3AD203B41FA5}">
                      <a16:colId xmlns:a16="http://schemas.microsoft.com/office/drawing/2014/main" val="901565695"/>
                    </a:ext>
                  </a:extLst>
                </a:gridCol>
                <a:gridCol w="2997137">
                  <a:extLst>
                    <a:ext uri="{9D8B030D-6E8A-4147-A177-3AD203B41FA5}">
                      <a16:colId xmlns:a16="http://schemas.microsoft.com/office/drawing/2014/main" val="1996935069"/>
                    </a:ext>
                  </a:extLst>
                </a:gridCol>
                <a:gridCol w="1078970">
                  <a:extLst>
                    <a:ext uri="{9D8B030D-6E8A-4147-A177-3AD203B41FA5}">
                      <a16:colId xmlns:a16="http://schemas.microsoft.com/office/drawing/2014/main" val="1956503713"/>
                    </a:ext>
                  </a:extLst>
                </a:gridCol>
                <a:gridCol w="1078970">
                  <a:extLst>
                    <a:ext uri="{9D8B030D-6E8A-4147-A177-3AD203B41FA5}">
                      <a16:colId xmlns:a16="http://schemas.microsoft.com/office/drawing/2014/main" val="1653567683"/>
                    </a:ext>
                  </a:extLst>
                </a:gridCol>
                <a:gridCol w="1078970">
                  <a:extLst>
                    <a:ext uri="{9D8B030D-6E8A-4147-A177-3AD203B41FA5}">
                      <a16:colId xmlns:a16="http://schemas.microsoft.com/office/drawing/2014/main" val="2237764661"/>
                    </a:ext>
                  </a:extLst>
                </a:gridCol>
              </a:tblGrid>
              <a:tr h="376903">
                <a:tc>
                  <a:txBody>
                    <a:bodyPr/>
                    <a:lstStyle/>
                    <a:p>
                      <a:pPr algn="l" fontAlgn="b"/>
                      <a:r>
                        <a:rPr lang="en-US" sz="1400" u="none" strike="noStrike" dirty="0">
                          <a:effectLst/>
                        </a:rPr>
                        <a:t> </a:t>
                      </a:r>
                      <a:endParaRPr lang="en-US" sz="1400" b="1" i="0" u="none" strike="noStrike" dirty="0">
                        <a:solidFill>
                          <a:srgbClr val="000000"/>
                        </a:solidFill>
                        <a:effectLst/>
                        <a:latin typeface="Aptos Narrow" panose="020B0004020202020204" pitchFamily="34" charset="0"/>
                      </a:endParaRPr>
                    </a:p>
                  </a:txBody>
                  <a:tcPr marL="4233" marR="4233" marT="4233" marB="0" anchor="b"/>
                </a:tc>
                <a:tc>
                  <a:txBody>
                    <a:bodyPr/>
                    <a:lstStyle/>
                    <a:p>
                      <a:pPr algn="l" fontAlgn="b"/>
                      <a:endParaRPr lang="en-US" sz="1400" b="1" i="0" u="none" strike="noStrike" dirty="0">
                        <a:solidFill>
                          <a:srgbClr val="000000"/>
                        </a:solidFill>
                        <a:effectLst/>
                        <a:latin typeface="Aptos Narrow" panose="020B0004020202020204" pitchFamily="34" charset="0"/>
                      </a:endParaRPr>
                    </a:p>
                  </a:txBody>
                  <a:tcPr marL="4233" marR="4233" marT="4233" marB="0" anchor="b"/>
                </a:tc>
                <a:tc>
                  <a:txBody>
                    <a:bodyPr/>
                    <a:lstStyle/>
                    <a:p>
                      <a:pPr algn="l" fontAlgn="b"/>
                      <a:endParaRPr lang="en-US" sz="1400" b="1" i="0" u="none" strike="noStrike" dirty="0">
                        <a:solidFill>
                          <a:srgbClr val="000000"/>
                        </a:solidFill>
                        <a:effectLst/>
                        <a:latin typeface="Aptos Narrow" panose="020B0004020202020204" pitchFamily="34" charset="0"/>
                      </a:endParaRPr>
                    </a:p>
                  </a:txBody>
                  <a:tcPr marL="4233" marR="4233" marT="4233" marB="0" anchor="b"/>
                </a:tc>
                <a:tc>
                  <a:txBody>
                    <a:bodyPr/>
                    <a:lstStyle/>
                    <a:p>
                      <a:pPr algn="ctr" fontAlgn="b"/>
                      <a:r>
                        <a:rPr lang="en-US" sz="1200" u="none" strike="noStrike" dirty="0">
                          <a:effectLst/>
                        </a:rPr>
                        <a:t>Members</a:t>
                      </a:r>
                      <a:endParaRPr lang="en-US" sz="1200" b="1" i="0" u="none" strike="noStrike" dirty="0">
                        <a:solidFill>
                          <a:srgbClr val="000000"/>
                        </a:solidFill>
                        <a:effectLst/>
                        <a:latin typeface="Arial" panose="020B0604020202020204" pitchFamily="34" charset="0"/>
                      </a:endParaRPr>
                    </a:p>
                  </a:txBody>
                  <a:tcPr marL="4233" marR="4233" marT="4233" marB="0" anchor="b"/>
                </a:tc>
                <a:tc>
                  <a:txBody>
                    <a:bodyPr/>
                    <a:lstStyle/>
                    <a:p>
                      <a:pPr algn="ctr" fontAlgn="b"/>
                      <a:r>
                        <a:rPr lang="en-US" sz="1200" u="none" strike="noStrike" dirty="0">
                          <a:effectLst/>
                        </a:rPr>
                        <a:t>Added in</a:t>
                      </a:r>
                      <a:endParaRPr lang="en-US" sz="1200" b="1" i="0" u="none" strike="noStrike" dirty="0">
                        <a:solidFill>
                          <a:srgbClr val="000000"/>
                        </a:solidFill>
                        <a:effectLst/>
                        <a:latin typeface="Arial" panose="020B0604020202020204" pitchFamily="34" charset="0"/>
                      </a:endParaRPr>
                    </a:p>
                  </a:txBody>
                  <a:tcPr marL="4233" marR="4233" marT="4233" marB="0" anchor="b"/>
                </a:tc>
                <a:tc>
                  <a:txBody>
                    <a:bodyPr/>
                    <a:lstStyle/>
                    <a:p>
                      <a:pPr algn="ctr" fontAlgn="b"/>
                      <a:r>
                        <a:rPr lang="en-US" sz="1200" u="none" strike="noStrike" dirty="0">
                          <a:effectLst/>
                        </a:rPr>
                        <a:t>Rank</a:t>
                      </a:r>
                      <a:endParaRPr lang="en-US" sz="1200" b="1" i="0" u="none" strike="noStrike" dirty="0">
                        <a:solidFill>
                          <a:srgbClr val="000000"/>
                        </a:solidFill>
                        <a:effectLst/>
                        <a:latin typeface="Arial" panose="020B0604020202020204" pitchFamily="34" charset="0"/>
                      </a:endParaRPr>
                    </a:p>
                  </a:txBody>
                  <a:tcPr marL="4233" marR="4233" marT="4233" marB="0" anchor="b"/>
                </a:tc>
                <a:extLst>
                  <a:ext uri="{0D108BD9-81ED-4DB2-BD59-A6C34878D82A}">
                    <a16:rowId xmlns:a16="http://schemas.microsoft.com/office/drawing/2014/main" val="1618718588"/>
                  </a:ext>
                </a:extLst>
              </a:tr>
              <a:tr h="384090">
                <a:tc>
                  <a:txBody>
                    <a:bodyPr/>
                    <a:lstStyle/>
                    <a:p>
                      <a:pPr algn="r" fontAlgn="ctr"/>
                      <a:r>
                        <a:rPr lang="en-US" sz="1400" u="sng" strike="noStrike" dirty="0">
                          <a:effectLst/>
                        </a:rPr>
                        <a:t>Area</a:t>
                      </a:r>
                      <a:endParaRPr lang="en-US" sz="1400" b="1" i="0" u="sng" strike="noStrike" dirty="0">
                        <a:solidFill>
                          <a:srgbClr val="000000"/>
                        </a:solidFill>
                        <a:effectLst/>
                        <a:latin typeface="Calibri" panose="020F0502020204030204" pitchFamily="34" charset="0"/>
                      </a:endParaRPr>
                    </a:p>
                  </a:txBody>
                  <a:tcPr marL="4233" marR="4233" marT="4233" marB="0" anchor="ctr"/>
                </a:tc>
                <a:tc>
                  <a:txBody>
                    <a:bodyPr/>
                    <a:lstStyle/>
                    <a:p>
                      <a:pPr algn="r" fontAlgn="ctr"/>
                      <a:r>
                        <a:rPr lang="en-US" sz="1400" u="sng" strike="noStrike" dirty="0">
                          <a:effectLst/>
                        </a:rPr>
                        <a:t>Branch</a:t>
                      </a:r>
                      <a:endParaRPr lang="en-US" sz="1400" b="1" i="0" u="sng" strike="noStrike" dirty="0">
                        <a:solidFill>
                          <a:srgbClr val="000000"/>
                        </a:solidFill>
                        <a:effectLst/>
                        <a:latin typeface="Calibri" panose="020F0502020204030204" pitchFamily="34" charset="0"/>
                      </a:endParaRPr>
                    </a:p>
                  </a:txBody>
                  <a:tcPr marL="4233" marR="4233" marT="4233" marB="0" anchor="ctr"/>
                </a:tc>
                <a:tc>
                  <a:txBody>
                    <a:bodyPr/>
                    <a:lstStyle/>
                    <a:p>
                      <a:pPr algn="r" fontAlgn="ctr"/>
                      <a:r>
                        <a:rPr lang="en-US" sz="1400" u="sng" strike="noStrike" dirty="0">
                          <a:effectLst/>
                        </a:rPr>
                        <a:t>Branch Name / City</a:t>
                      </a:r>
                      <a:endParaRPr lang="en-US" sz="1400" b="1" i="0" u="sng" strike="noStrike" dirty="0">
                        <a:solidFill>
                          <a:srgbClr val="000000"/>
                        </a:solidFill>
                        <a:effectLst/>
                        <a:latin typeface="Calibri" panose="020F0502020204030204" pitchFamily="34" charset="0"/>
                      </a:endParaRPr>
                    </a:p>
                  </a:txBody>
                  <a:tcPr marL="4233" marR="4233" marT="4233" marB="0" anchor="ctr"/>
                </a:tc>
                <a:tc>
                  <a:txBody>
                    <a:bodyPr/>
                    <a:lstStyle/>
                    <a:p>
                      <a:pPr algn="ctr" fontAlgn="b"/>
                      <a:r>
                        <a:rPr lang="en-US" sz="1200" u="sng" strike="noStrike" dirty="0">
                          <a:effectLst/>
                        </a:rPr>
                        <a:t>12/31/2024</a:t>
                      </a:r>
                      <a:endParaRPr lang="en-US" sz="1200" b="1" i="0" u="sng" strike="noStrike" dirty="0">
                        <a:solidFill>
                          <a:srgbClr val="000000"/>
                        </a:solidFill>
                        <a:effectLst/>
                        <a:latin typeface="Arial" panose="020B0604020202020204" pitchFamily="34" charset="0"/>
                      </a:endParaRPr>
                    </a:p>
                  </a:txBody>
                  <a:tcPr marL="4233" marR="4233" marT="4233" marB="0" anchor="b"/>
                </a:tc>
                <a:tc>
                  <a:txBody>
                    <a:bodyPr/>
                    <a:lstStyle/>
                    <a:p>
                      <a:pPr algn="ctr" fontAlgn="b"/>
                      <a:r>
                        <a:rPr lang="en-US" sz="1200" u="sng" strike="noStrike" dirty="0">
                          <a:effectLst/>
                        </a:rPr>
                        <a:t>2024</a:t>
                      </a:r>
                      <a:endParaRPr lang="en-US" sz="1200" b="1" i="0" u="sng" strike="noStrike" dirty="0">
                        <a:solidFill>
                          <a:srgbClr val="000000"/>
                        </a:solidFill>
                        <a:effectLst/>
                        <a:latin typeface="Arial" panose="020B0604020202020204" pitchFamily="34" charset="0"/>
                      </a:endParaRPr>
                    </a:p>
                  </a:txBody>
                  <a:tcPr marL="4233" marR="4233" marT="4233" marB="0" anchor="b"/>
                </a:tc>
                <a:tc>
                  <a:txBody>
                    <a:bodyPr/>
                    <a:lstStyle/>
                    <a:p>
                      <a:pPr algn="ctr" fontAlgn="b"/>
                      <a:r>
                        <a:rPr lang="en-US" sz="1200" u="sng" strike="noStrike" dirty="0">
                          <a:effectLst/>
                        </a:rPr>
                        <a:t>2024</a:t>
                      </a:r>
                      <a:endParaRPr lang="en-US" sz="1200" b="1" i="0" u="sng" strike="noStrike" dirty="0">
                        <a:solidFill>
                          <a:srgbClr val="000000"/>
                        </a:solidFill>
                        <a:effectLst/>
                        <a:latin typeface="Arial" panose="020B0604020202020204" pitchFamily="34" charset="0"/>
                      </a:endParaRPr>
                    </a:p>
                  </a:txBody>
                  <a:tcPr marL="4233" marR="4233" marT="4233" marB="0" anchor="b"/>
                </a:tc>
                <a:extLst>
                  <a:ext uri="{0D108BD9-81ED-4DB2-BD59-A6C34878D82A}">
                    <a16:rowId xmlns:a16="http://schemas.microsoft.com/office/drawing/2014/main" val="3389757014"/>
                  </a:ext>
                </a:extLst>
              </a:tr>
              <a:tr h="376903">
                <a:tc>
                  <a:txBody>
                    <a:bodyPr/>
                    <a:lstStyle/>
                    <a:p>
                      <a:pPr algn="r" fontAlgn="ctr"/>
                      <a:r>
                        <a:rPr lang="en-US" sz="1400" u="none" strike="noStrike" dirty="0">
                          <a:effectLst/>
                        </a:rPr>
                        <a:t>15</a:t>
                      </a:r>
                      <a:endParaRPr lang="en-US" sz="1400" b="1" i="0" u="none" strike="noStrike" dirty="0">
                        <a:solidFill>
                          <a:srgbClr val="000000"/>
                        </a:solidFill>
                        <a:effectLst/>
                        <a:latin typeface="Calibri" panose="020F0502020204030204" pitchFamily="34" charset="0"/>
                      </a:endParaRPr>
                    </a:p>
                  </a:txBody>
                  <a:tcPr marL="4233" marR="4233" marT="4233" marB="0" anchor="ctr"/>
                </a:tc>
                <a:tc>
                  <a:txBody>
                    <a:bodyPr/>
                    <a:lstStyle/>
                    <a:p>
                      <a:pPr algn="r" fontAlgn="ctr"/>
                      <a:r>
                        <a:rPr lang="en-US" sz="1400" u="none" strike="noStrike" dirty="0">
                          <a:effectLst/>
                        </a:rPr>
                        <a:t>128</a:t>
                      </a:r>
                      <a:endParaRPr lang="en-US" sz="1400" b="1" i="0" u="none" strike="noStrike" dirty="0">
                        <a:solidFill>
                          <a:srgbClr val="000000"/>
                        </a:solidFill>
                        <a:effectLst/>
                        <a:latin typeface="Calibri" panose="020F0502020204030204" pitchFamily="34" charset="0"/>
                      </a:endParaRPr>
                    </a:p>
                  </a:txBody>
                  <a:tcPr marL="4233" marR="4233" marT="4233" marB="0" anchor="ctr"/>
                </a:tc>
                <a:tc>
                  <a:txBody>
                    <a:bodyPr/>
                    <a:lstStyle/>
                    <a:p>
                      <a:pPr algn="r" fontAlgn="ctr"/>
                      <a:r>
                        <a:rPr lang="en-US" sz="1400" u="none" strike="noStrike" dirty="0">
                          <a:effectLst/>
                        </a:rPr>
                        <a:t>San Ramon Valley / San Ramon</a:t>
                      </a:r>
                      <a:endParaRPr lang="en-US" sz="1400" b="1" i="0" u="none" strike="noStrike" dirty="0">
                        <a:solidFill>
                          <a:srgbClr val="000000"/>
                        </a:solidFill>
                        <a:effectLst/>
                        <a:latin typeface="Calibri" panose="020F0502020204030204" pitchFamily="34" charset="0"/>
                      </a:endParaRPr>
                    </a:p>
                  </a:txBody>
                  <a:tcPr marL="4233" marR="4233" marT="4233" marB="0" anchor="ctr"/>
                </a:tc>
                <a:tc>
                  <a:txBody>
                    <a:bodyPr/>
                    <a:lstStyle/>
                    <a:p>
                      <a:pPr algn="ctr" fontAlgn="b"/>
                      <a:r>
                        <a:rPr lang="en-US" sz="1200" u="none" strike="noStrike" dirty="0">
                          <a:effectLst/>
                        </a:rPr>
                        <a:t>371</a:t>
                      </a:r>
                      <a:endParaRPr lang="en-US" sz="1200" b="1" i="0" u="none" strike="noStrike" dirty="0">
                        <a:solidFill>
                          <a:srgbClr val="000000"/>
                        </a:solidFill>
                        <a:effectLst/>
                        <a:latin typeface="Arial" panose="020B0604020202020204" pitchFamily="34" charset="0"/>
                      </a:endParaRPr>
                    </a:p>
                  </a:txBody>
                  <a:tcPr marL="4233" marR="4233" marT="4233" marB="0" anchor="b"/>
                </a:tc>
                <a:tc>
                  <a:txBody>
                    <a:bodyPr/>
                    <a:lstStyle/>
                    <a:p>
                      <a:pPr algn="ctr" fontAlgn="b"/>
                      <a:r>
                        <a:rPr lang="en-US" sz="1200" u="none" strike="noStrike" dirty="0">
                          <a:effectLst/>
                        </a:rPr>
                        <a:t>63</a:t>
                      </a:r>
                      <a:endParaRPr lang="en-US" sz="1200" b="1" i="0" u="none" strike="noStrike" dirty="0">
                        <a:solidFill>
                          <a:srgbClr val="000000"/>
                        </a:solidFill>
                        <a:effectLst/>
                        <a:latin typeface="Arial" panose="020B0604020202020204" pitchFamily="34" charset="0"/>
                      </a:endParaRPr>
                    </a:p>
                  </a:txBody>
                  <a:tcPr marL="4233" marR="4233" marT="4233" marB="0" anchor="b"/>
                </a:tc>
                <a:tc>
                  <a:txBody>
                    <a:bodyPr/>
                    <a:lstStyle/>
                    <a:p>
                      <a:pPr algn="ctr" fontAlgn="b"/>
                      <a:r>
                        <a:rPr lang="en-US" sz="1200" b="1" i="0" u="none" strike="noStrike" dirty="0">
                          <a:solidFill>
                            <a:srgbClr val="000000"/>
                          </a:solidFill>
                          <a:effectLst/>
                          <a:latin typeface="Arial" panose="020B0604020202020204" pitchFamily="34" charset="0"/>
                        </a:rPr>
                        <a:t>1</a:t>
                      </a:r>
                    </a:p>
                  </a:txBody>
                  <a:tcPr marL="4233" marR="4233" marT="4233" marB="0" anchor="b"/>
                </a:tc>
                <a:extLst>
                  <a:ext uri="{0D108BD9-81ED-4DB2-BD59-A6C34878D82A}">
                    <a16:rowId xmlns:a16="http://schemas.microsoft.com/office/drawing/2014/main" val="1592973393"/>
                  </a:ext>
                </a:extLst>
              </a:tr>
              <a:tr h="376903">
                <a:tc>
                  <a:txBody>
                    <a:bodyPr/>
                    <a:lstStyle/>
                    <a:p>
                      <a:pPr algn="r" fontAlgn="ctr"/>
                      <a:r>
                        <a:rPr lang="en-US" sz="1400" u="none" strike="noStrike" dirty="0">
                          <a:effectLst/>
                        </a:rPr>
                        <a:t>16</a:t>
                      </a:r>
                      <a:endParaRPr lang="en-US" sz="1400" b="1" i="0" u="none" strike="noStrike" dirty="0">
                        <a:solidFill>
                          <a:srgbClr val="000000"/>
                        </a:solidFill>
                        <a:effectLst/>
                        <a:latin typeface="Calibri" panose="020F0502020204030204" pitchFamily="34" charset="0"/>
                      </a:endParaRPr>
                    </a:p>
                  </a:txBody>
                  <a:tcPr marL="4233" marR="4233" marT="4233" marB="0" anchor="ctr"/>
                </a:tc>
                <a:tc>
                  <a:txBody>
                    <a:bodyPr/>
                    <a:lstStyle/>
                    <a:p>
                      <a:pPr algn="r" fontAlgn="ctr"/>
                      <a:r>
                        <a:rPr lang="en-US" sz="1400" u="none" strike="noStrike" dirty="0">
                          <a:effectLst/>
                        </a:rPr>
                        <a:t>146</a:t>
                      </a:r>
                      <a:endParaRPr lang="en-US" sz="1400" b="1" i="0" u="none" strike="noStrike" dirty="0">
                        <a:solidFill>
                          <a:srgbClr val="000000"/>
                        </a:solidFill>
                        <a:effectLst/>
                        <a:latin typeface="Calibri" panose="020F0502020204030204" pitchFamily="34" charset="0"/>
                      </a:endParaRPr>
                    </a:p>
                  </a:txBody>
                  <a:tcPr marL="4233" marR="4233" marT="4233" marB="0" anchor="ctr"/>
                </a:tc>
                <a:tc>
                  <a:txBody>
                    <a:bodyPr/>
                    <a:lstStyle/>
                    <a:p>
                      <a:pPr algn="r" fontAlgn="ctr"/>
                      <a:r>
                        <a:rPr lang="en-US" sz="1400" u="none" strike="noStrike" dirty="0">
                          <a:effectLst/>
                        </a:rPr>
                        <a:t>Contra Costa / Walnut Creek</a:t>
                      </a:r>
                      <a:endParaRPr lang="en-US" sz="1400" b="1" i="0" u="none" strike="noStrike" dirty="0">
                        <a:solidFill>
                          <a:srgbClr val="000000"/>
                        </a:solidFill>
                        <a:effectLst/>
                        <a:latin typeface="Calibri" panose="020F0502020204030204" pitchFamily="34" charset="0"/>
                      </a:endParaRPr>
                    </a:p>
                  </a:txBody>
                  <a:tcPr marL="4233" marR="4233" marT="4233" marB="0" anchor="ctr"/>
                </a:tc>
                <a:tc>
                  <a:txBody>
                    <a:bodyPr/>
                    <a:lstStyle/>
                    <a:p>
                      <a:pPr algn="ctr" fontAlgn="b"/>
                      <a:r>
                        <a:rPr lang="en-US" sz="1200" u="none" strike="noStrike" dirty="0">
                          <a:effectLst/>
                        </a:rPr>
                        <a:t>273</a:t>
                      </a:r>
                      <a:endParaRPr lang="en-US" sz="1200" b="1" i="0" u="none" strike="noStrike" dirty="0">
                        <a:solidFill>
                          <a:srgbClr val="000000"/>
                        </a:solidFill>
                        <a:effectLst/>
                        <a:latin typeface="Arial" panose="020B0604020202020204" pitchFamily="34" charset="0"/>
                      </a:endParaRPr>
                    </a:p>
                  </a:txBody>
                  <a:tcPr marL="4233" marR="4233" marT="4233" marB="0" anchor="b"/>
                </a:tc>
                <a:tc>
                  <a:txBody>
                    <a:bodyPr/>
                    <a:lstStyle/>
                    <a:p>
                      <a:pPr algn="ctr" fontAlgn="b"/>
                      <a:r>
                        <a:rPr lang="en-US" sz="1200" u="none" strike="noStrike" dirty="0">
                          <a:effectLst/>
                        </a:rPr>
                        <a:t>44</a:t>
                      </a:r>
                      <a:endParaRPr lang="en-US" sz="1200" b="1" i="0" u="none" strike="noStrike" dirty="0">
                        <a:solidFill>
                          <a:srgbClr val="000000"/>
                        </a:solidFill>
                        <a:effectLst/>
                        <a:latin typeface="Arial" panose="020B0604020202020204" pitchFamily="34" charset="0"/>
                      </a:endParaRPr>
                    </a:p>
                  </a:txBody>
                  <a:tcPr marL="4233" marR="4233" marT="4233" marB="0" anchor="b"/>
                </a:tc>
                <a:tc>
                  <a:txBody>
                    <a:bodyPr/>
                    <a:lstStyle/>
                    <a:p>
                      <a:pPr algn="ctr" fontAlgn="b"/>
                      <a:r>
                        <a:rPr lang="en-US" sz="1200" b="1" i="0" u="none" strike="noStrike" dirty="0">
                          <a:solidFill>
                            <a:srgbClr val="000000"/>
                          </a:solidFill>
                          <a:effectLst/>
                          <a:latin typeface="Arial" panose="020B0604020202020204" pitchFamily="34" charset="0"/>
                        </a:rPr>
                        <a:t>2</a:t>
                      </a:r>
                    </a:p>
                  </a:txBody>
                  <a:tcPr marL="4233" marR="4233" marT="4233" marB="0" anchor="b"/>
                </a:tc>
                <a:extLst>
                  <a:ext uri="{0D108BD9-81ED-4DB2-BD59-A6C34878D82A}">
                    <a16:rowId xmlns:a16="http://schemas.microsoft.com/office/drawing/2014/main" val="1489931428"/>
                  </a:ext>
                </a:extLst>
              </a:tr>
              <a:tr h="376903">
                <a:tc>
                  <a:txBody>
                    <a:bodyPr/>
                    <a:lstStyle/>
                    <a:p>
                      <a:pPr algn="r" fontAlgn="ctr"/>
                      <a:r>
                        <a:rPr lang="en-US" sz="1400" u="none" strike="noStrike" dirty="0">
                          <a:effectLst/>
                        </a:rPr>
                        <a:t>10</a:t>
                      </a:r>
                      <a:endParaRPr lang="en-US" sz="1400" b="1" i="0" u="none" strike="noStrike" dirty="0">
                        <a:solidFill>
                          <a:srgbClr val="000000"/>
                        </a:solidFill>
                        <a:effectLst/>
                        <a:latin typeface="Calibri" panose="020F0502020204030204" pitchFamily="34" charset="0"/>
                      </a:endParaRPr>
                    </a:p>
                  </a:txBody>
                  <a:tcPr marL="4233" marR="4233" marT="4233" marB="0" anchor="ctr"/>
                </a:tc>
                <a:tc>
                  <a:txBody>
                    <a:bodyPr/>
                    <a:lstStyle/>
                    <a:p>
                      <a:pPr algn="r" fontAlgn="ctr"/>
                      <a:r>
                        <a:rPr lang="en-US" sz="1400" u="none" strike="noStrike" dirty="0">
                          <a:effectLst/>
                        </a:rPr>
                        <a:t>17</a:t>
                      </a:r>
                      <a:endParaRPr lang="en-US" sz="1400" b="1" i="0" u="none" strike="noStrike" dirty="0">
                        <a:solidFill>
                          <a:srgbClr val="000000"/>
                        </a:solidFill>
                        <a:effectLst/>
                        <a:latin typeface="Calibri" panose="020F0502020204030204" pitchFamily="34" charset="0"/>
                      </a:endParaRPr>
                    </a:p>
                  </a:txBody>
                  <a:tcPr marL="4233" marR="4233" marT="4233" marB="0" anchor="ctr"/>
                </a:tc>
                <a:tc>
                  <a:txBody>
                    <a:bodyPr/>
                    <a:lstStyle/>
                    <a:p>
                      <a:pPr algn="r" fontAlgn="ctr"/>
                      <a:r>
                        <a:rPr lang="en-US" sz="1400" u="none" strike="noStrike" dirty="0">
                          <a:effectLst/>
                        </a:rPr>
                        <a:t>Luther Burbank / Santa Rosa</a:t>
                      </a:r>
                      <a:endParaRPr lang="en-US" sz="1400" b="1" i="0" u="none" strike="noStrike" dirty="0">
                        <a:solidFill>
                          <a:srgbClr val="000000"/>
                        </a:solidFill>
                        <a:effectLst/>
                        <a:latin typeface="Calibri" panose="020F0502020204030204" pitchFamily="34" charset="0"/>
                      </a:endParaRPr>
                    </a:p>
                  </a:txBody>
                  <a:tcPr marL="4233" marR="4233" marT="4233" marB="0" anchor="ctr"/>
                </a:tc>
                <a:tc>
                  <a:txBody>
                    <a:bodyPr/>
                    <a:lstStyle/>
                    <a:p>
                      <a:pPr algn="ctr" fontAlgn="b"/>
                      <a:r>
                        <a:rPr lang="en-US" sz="1200" u="none" strike="noStrike" dirty="0">
                          <a:effectLst/>
                        </a:rPr>
                        <a:t>154</a:t>
                      </a:r>
                      <a:endParaRPr lang="en-US" sz="1200" b="1" i="0" u="none" strike="noStrike" dirty="0">
                        <a:solidFill>
                          <a:srgbClr val="000000"/>
                        </a:solidFill>
                        <a:effectLst/>
                        <a:latin typeface="Arial" panose="020B0604020202020204" pitchFamily="34" charset="0"/>
                      </a:endParaRPr>
                    </a:p>
                  </a:txBody>
                  <a:tcPr marL="4233" marR="4233" marT="4233" marB="0" anchor="b"/>
                </a:tc>
                <a:tc>
                  <a:txBody>
                    <a:bodyPr/>
                    <a:lstStyle/>
                    <a:p>
                      <a:pPr algn="ctr" fontAlgn="b"/>
                      <a:r>
                        <a:rPr lang="en-US" sz="1200" u="none" strike="noStrike" dirty="0">
                          <a:effectLst/>
                        </a:rPr>
                        <a:t>41</a:t>
                      </a:r>
                      <a:endParaRPr lang="en-US" sz="1200" b="1" i="0" u="none" strike="noStrike" dirty="0">
                        <a:solidFill>
                          <a:srgbClr val="000000"/>
                        </a:solidFill>
                        <a:effectLst/>
                        <a:latin typeface="Arial" panose="020B0604020202020204" pitchFamily="34" charset="0"/>
                      </a:endParaRPr>
                    </a:p>
                  </a:txBody>
                  <a:tcPr marL="4233" marR="4233" marT="4233" marB="0" anchor="b"/>
                </a:tc>
                <a:tc>
                  <a:txBody>
                    <a:bodyPr/>
                    <a:lstStyle/>
                    <a:p>
                      <a:pPr algn="ctr" fontAlgn="b"/>
                      <a:r>
                        <a:rPr lang="en-US" sz="1200" b="1" i="0" u="none" strike="noStrike" dirty="0">
                          <a:solidFill>
                            <a:srgbClr val="000000"/>
                          </a:solidFill>
                          <a:effectLst/>
                          <a:latin typeface="Arial" panose="020B0604020202020204" pitchFamily="34" charset="0"/>
                        </a:rPr>
                        <a:t>3</a:t>
                      </a:r>
                    </a:p>
                  </a:txBody>
                  <a:tcPr marL="4233" marR="4233" marT="4233" marB="0" anchor="b"/>
                </a:tc>
                <a:extLst>
                  <a:ext uri="{0D108BD9-81ED-4DB2-BD59-A6C34878D82A}">
                    <a16:rowId xmlns:a16="http://schemas.microsoft.com/office/drawing/2014/main" val="326991953"/>
                  </a:ext>
                </a:extLst>
              </a:tr>
              <a:tr h="376903">
                <a:tc>
                  <a:txBody>
                    <a:bodyPr/>
                    <a:lstStyle/>
                    <a:p>
                      <a:pPr algn="r" fontAlgn="ctr"/>
                      <a:r>
                        <a:rPr lang="en-US" sz="1400" u="none" strike="noStrike" dirty="0">
                          <a:effectLst/>
                        </a:rPr>
                        <a:t>3</a:t>
                      </a:r>
                      <a:endParaRPr lang="en-US" sz="1400" b="1" i="0" u="none" strike="noStrike" dirty="0">
                        <a:solidFill>
                          <a:srgbClr val="000000"/>
                        </a:solidFill>
                        <a:effectLst/>
                        <a:latin typeface="Calibri" panose="020F0502020204030204" pitchFamily="34" charset="0"/>
                      </a:endParaRPr>
                    </a:p>
                  </a:txBody>
                  <a:tcPr marL="4233" marR="4233" marT="4233" marB="0" anchor="ctr"/>
                </a:tc>
                <a:tc>
                  <a:txBody>
                    <a:bodyPr/>
                    <a:lstStyle/>
                    <a:p>
                      <a:pPr algn="r" fontAlgn="ctr"/>
                      <a:r>
                        <a:rPr lang="en-US" sz="1400" u="none" strike="noStrike" dirty="0">
                          <a:effectLst/>
                        </a:rPr>
                        <a:t>98</a:t>
                      </a:r>
                      <a:endParaRPr lang="en-US" sz="1400" b="1" i="0" u="none" strike="noStrike" dirty="0">
                        <a:solidFill>
                          <a:srgbClr val="000000"/>
                        </a:solidFill>
                        <a:effectLst/>
                        <a:latin typeface="Calibri" panose="020F0502020204030204" pitchFamily="34" charset="0"/>
                      </a:endParaRPr>
                    </a:p>
                  </a:txBody>
                  <a:tcPr marL="4233" marR="4233" marT="4233" marB="0" anchor="ctr"/>
                </a:tc>
                <a:tc>
                  <a:txBody>
                    <a:bodyPr/>
                    <a:lstStyle/>
                    <a:p>
                      <a:pPr algn="r" fontAlgn="ctr"/>
                      <a:r>
                        <a:rPr lang="en-US" sz="1400" u="none" strike="noStrike" dirty="0">
                          <a:effectLst/>
                        </a:rPr>
                        <a:t>Rocklin / Roseville</a:t>
                      </a:r>
                      <a:endParaRPr lang="en-US" sz="1400" b="1" i="0" u="none" strike="noStrike" dirty="0">
                        <a:solidFill>
                          <a:srgbClr val="000000"/>
                        </a:solidFill>
                        <a:effectLst/>
                        <a:latin typeface="Calibri" panose="020F0502020204030204" pitchFamily="34" charset="0"/>
                      </a:endParaRPr>
                    </a:p>
                  </a:txBody>
                  <a:tcPr marL="4233" marR="4233" marT="4233" marB="0" anchor="ctr"/>
                </a:tc>
                <a:tc>
                  <a:txBody>
                    <a:bodyPr/>
                    <a:lstStyle/>
                    <a:p>
                      <a:pPr algn="ctr" fontAlgn="b"/>
                      <a:r>
                        <a:rPr lang="en-US" sz="1200" u="none" strike="noStrike" dirty="0">
                          <a:effectLst/>
                        </a:rPr>
                        <a:t>262</a:t>
                      </a:r>
                      <a:endParaRPr lang="en-US" sz="1200" b="1" i="0" u="none" strike="noStrike" dirty="0">
                        <a:solidFill>
                          <a:srgbClr val="000000"/>
                        </a:solidFill>
                        <a:effectLst/>
                        <a:latin typeface="Arial" panose="020B0604020202020204" pitchFamily="34" charset="0"/>
                      </a:endParaRPr>
                    </a:p>
                  </a:txBody>
                  <a:tcPr marL="4233" marR="4233" marT="4233" marB="0" anchor="b"/>
                </a:tc>
                <a:tc>
                  <a:txBody>
                    <a:bodyPr/>
                    <a:lstStyle/>
                    <a:p>
                      <a:pPr algn="ctr" fontAlgn="b"/>
                      <a:r>
                        <a:rPr lang="en-US" sz="1200" u="none" strike="noStrike" dirty="0">
                          <a:effectLst/>
                        </a:rPr>
                        <a:t>38</a:t>
                      </a:r>
                      <a:endParaRPr lang="en-US" sz="1200" b="1" i="0" u="none" strike="noStrike" dirty="0">
                        <a:solidFill>
                          <a:srgbClr val="000000"/>
                        </a:solidFill>
                        <a:effectLst/>
                        <a:latin typeface="Arial" panose="020B0604020202020204" pitchFamily="34" charset="0"/>
                      </a:endParaRPr>
                    </a:p>
                  </a:txBody>
                  <a:tcPr marL="4233" marR="4233" marT="4233" marB="0" anchor="b"/>
                </a:tc>
                <a:tc>
                  <a:txBody>
                    <a:bodyPr/>
                    <a:lstStyle/>
                    <a:p>
                      <a:pPr algn="ctr" fontAlgn="b"/>
                      <a:r>
                        <a:rPr lang="en-US" sz="1200" b="1" i="0" u="none" strike="noStrike" dirty="0">
                          <a:solidFill>
                            <a:srgbClr val="000000"/>
                          </a:solidFill>
                          <a:effectLst/>
                          <a:latin typeface="Arial" panose="020B0604020202020204" pitchFamily="34" charset="0"/>
                        </a:rPr>
                        <a:t>4</a:t>
                      </a:r>
                    </a:p>
                  </a:txBody>
                  <a:tcPr marL="4233" marR="4233" marT="4233" marB="0" anchor="b"/>
                </a:tc>
                <a:extLst>
                  <a:ext uri="{0D108BD9-81ED-4DB2-BD59-A6C34878D82A}">
                    <a16:rowId xmlns:a16="http://schemas.microsoft.com/office/drawing/2014/main" val="3184730333"/>
                  </a:ext>
                </a:extLst>
              </a:tr>
              <a:tr h="376903">
                <a:tc>
                  <a:txBody>
                    <a:bodyPr/>
                    <a:lstStyle/>
                    <a:p>
                      <a:pPr algn="r" fontAlgn="ctr"/>
                      <a:r>
                        <a:rPr lang="en-US" sz="1400" u="none" strike="noStrike" dirty="0">
                          <a:effectLst/>
                        </a:rPr>
                        <a:t>8</a:t>
                      </a:r>
                      <a:endParaRPr lang="en-US" sz="1400" b="1" i="0" u="none" strike="noStrike" dirty="0">
                        <a:solidFill>
                          <a:srgbClr val="000000"/>
                        </a:solidFill>
                        <a:effectLst/>
                        <a:latin typeface="Calibri" panose="020F0502020204030204" pitchFamily="34" charset="0"/>
                      </a:endParaRPr>
                    </a:p>
                  </a:txBody>
                  <a:tcPr marL="4233" marR="4233" marT="4233" marB="0" anchor="ctr"/>
                </a:tc>
                <a:tc>
                  <a:txBody>
                    <a:bodyPr/>
                    <a:lstStyle/>
                    <a:p>
                      <a:pPr algn="r" fontAlgn="ctr"/>
                      <a:r>
                        <a:rPr lang="en-US" sz="1400" u="none" strike="noStrike" dirty="0">
                          <a:effectLst/>
                        </a:rPr>
                        <a:t>7</a:t>
                      </a:r>
                      <a:endParaRPr lang="en-US" sz="1400" b="1" i="0" u="none" strike="noStrike" dirty="0">
                        <a:solidFill>
                          <a:srgbClr val="000000"/>
                        </a:solidFill>
                        <a:effectLst/>
                        <a:latin typeface="Calibri" panose="020F0502020204030204" pitchFamily="34" charset="0"/>
                      </a:endParaRPr>
                    </a:p>
                  </a:txBody>
                  <a:tcPr marL="4233" marR="4233" marT="4233" marB="0" anchor="ctr"/>
                </a:tc>
                <a:tc>
                  <a:txBody>
                    <a:bodyPr/>
                    <a:lstStyle/>
                    <a:p>
                      <a:pPr algn="r" fontAlgn="ctr"/>
                      <a:r>
                        <a:rPr lang="en-US" sz="1400" u="none" strike="noStrike" dirty="0">
                          <a:effectLst/>
                        </a:rPr>
                        <a:t>North Bay / San Rafael</a:t>
                      </a:r>
                      <a:endParaRPr lang="en-US" sz="1400" b="1" i="0" u="none" strike="noStrike" dirty="0">
                        <a:solidFill>
                          <a:srgbClr val="000000"/>
                        </a:solidFill>
                        <a:effectLst/>
                        <a:latin typeface="Calibri" panose="020F0502020204030204" pitchFamily="34" charset="0"/>
                      </a:endParaRPr>
                    </a:p>
                  </a:txBody>
                  <a:tcPr marL="4233" marR="4233" marT="4233" marB="0" anchor="ctr"/>
                </a:tc>
                <a:tc>
                  <a:txBody>
                    <a:bodyPr/>
                    <a:lstStyle/>
                    <a:p>
                      <a:pPr algn="ctr" fontAlgn="b"/>
                      <a:r>
                        <a:rPr lang="en-US" sz="1200" u="none" strike="noStrike" dirty="0">
                          <a:effectLst/>
                        </a:rPr>
                        <a:t>106</a:t>
                      </a:r>
                      <a:endParaRPr lang="en-US" sz="1200" b="1" i="0" u="none" strike="noStrike" dirty="0">
                        <a:solidFill>
                          <a:srgbClr val="000000"/>
                        </a:solidFill>
                        <a:effectLst/>
                        <a:latin typeface="Arial" panose="020B0604020202020204" pitchFamily="34" charset="0"/>
                      </a:endParaRPr>
                    </a:p>
                  </a:txBody>
                  <a:tcPr marL="4233" marR="4233" marT="4233" marB="0" anchor="b"/>
                </a:tc>
                <a:tc>
                  <a:txBody>
                    <a:bodyPr/>
                    <a:lstStyle/>
                    <a:p>
                      <a:pPr algn="ctr" fontAlgn="b"/>
                      <a:r>
                        <a:rPr lang="en-US" sz="1200" u="none" strike="noStrike" dirty="0">
                          <a:effectLst/>
                        </a:rPr>
                        <a:t>33</a:t>
                      </a:r>
                      <a:endParaRPr lang="en-US" sz="1200" b="1" i="0" u="none" strike="noStrike" dirty="0">
                        <a:solidFill>
                          <a:srgbClr val="000000"/>
                        </a:solidFill>
                        <a:effectLst/>
                        <a:latin typeface="Arial" panose="020B0604020202020204" pitchFamily="34" charset="0"/>
                      </a:endParaRPr>
                    </a:p>
                  </a:txBody>
                  <a:tcPr marL="4233" marR="4233" marT="4233" marB="0" anchor="b"/>
                </a:tc>
                <a:tc>
                  <a:txBody>
                    <a:bodyPr/>
                    <a:lstStyle/>
                    <a:p>
                      <a:pPr algn="ctr" fontAlgn="b"/>
                      <a:r>
                        <a:rPr lang="en-US" sz="1200" b="1" i="0" u="none" strike="noStrike" dirty="0">
                          <a:solidFill>
                            <a:srgbClr val="000000"/>
                          </a:solidFill>
                          <a:effectLst/>
                          <a:latin typeface="Arial" panose="020B0604020202020204" pitchFamily="34" charset="0"/>
                        </a:rPr>
                        <a:t>5</a:t>
                      </a:r>
                    </a:p>
                  </a:txBody>
                  <a:tcPr marL="4233" marR="4233" marT="4233" marB="0" anchor="b"/>
                </a:tc>
                <a:extLst>
                  <a:ext uri="{0D108BD9-81ED-4DB2-BD59-A6C34878D82A}">
                    <a16:rowId xmlns:a16="http://schemas.microsoft.com/office/drawing/2014/main" val="3017187973"/>
                  </a:ext>
                </a:extLst>
              </a:tr>
              <a:tr h="376903">
                <a:tc>
                  <a:txBody>
                    <a:bodyPr/>
                    <a:lstStyle/>
                    <a:p>
                      <a:pPr algn="r" fontAlgn="ctr"/>
                      <a:r>
                        <a:rPr lang="en-US" sz="1400" u="none" strike="noStrike" dirty="0">
                          <a:effectLst/>
                        </a:rPr>
                        <a:t>16</a:t>
                      </a:r>
                      <a:endParaRPr lang="en-US" sz="1400" b="1" i="0" u="none" strike="noStrike" dirty="0">
                        <a:solidFill>
                          <a:srgbClr val="000000"/>
                        </a:solidFill>
                        <a:effectLst/>
                        <a:latin typeface="Calibri" panose="020F0502020204030204" pitchFamily="34" charset="0"/>
                      </a:endParaRPr>
                    </a:p>
                  </a:txBody>
                  <a:tcPr marL="4233" marR="4233" marT="4233" marB="0" anchor="ctr"/>
                </a:tc>
                <a:tc>
                  <a:txBody>
                    <a:bodyPr/>
                    <a:lstStyle/>
                    <a:p>
                      <a:pPr algn="r" fontAlgn="ctr"/>
                      <a:r>
                        <a:rPr lang="en-US" sz="1400" u="none" strike="noStrike" dirty="0">
                          <a:effectLst/>
                        </a:rPr>
                        <a:t>171</a:t>
                      </a:r>
                      <a:endParaRPr lang="en-US" sz="1400" b="1" i="0" u="none" strike="noStrike" dirty="0">
                        <a:solidFill>
                          <a:srgbClr val="000000"/>
                        </a:solidFill>
                        <a:effectLst/>
                        <a:latin typeface="Calibri" panose="020F0502020204030204" pitchFamily="34" charset="0"/>
                      </a:endParaRPr>
                    </a:p>
                  </a:txBody>
                  <a:tcPr marL="4233" marR="4233" marT="4233" marB="0" anchor="ctr"/>
                </a:tc>
                <a:tc>
                  <a:txBody>
                    <a:bodyPr/>
                    <a:lstStyle/>
                    <a:p>
                      <a:pPr algn="r" fontAlgn="ctr"/>
                      <a:r>
                        <a:rPr lang="en-US" sz="1400" u="none" strike="noStrike" dirty="0">
                          <a:effectLst/>
                        </a:rPr>
                        <a:t>Lamorinda / Moraga</a:t>
                      </a:r>
                      <a:endParaRPr lang="en-US" sz="1400" b="1" i="0" u="none" strike="noStrike" dirty="0">
                        <a:solidFill>
                          <a:srgbClr val="000000"/>
                        </a:solidFill>
                        <a:effectLst/>
                        <a:latin typeface="Calibri" panose="020F0502020204030204" pitchFamily="34" charset="0"/>
                      </a:endParaRPr>
                    </a:p>
                  </a:txBody>
                  <a:tcPr marL="4233" marR="4233" marT="4233" marB="0" anchor="ctr"/>
                </a:tc>
                <a:tc>
                  <a:txBody>
                    <a:bodyPr/>
                    <a:lstStyle/>
                    <a:p>
                      <a:pPr algn="ctr" fontAlgn="b"/>
                      <a:r>
                        <a:rPr lang="en-US" sz="1200" u="none" strike="noStrike" dirty="0">
                          <a:effectLst/>
                        </a:rPr>
                        <a:t>153</a:t>
                      </a:r>
                      <a:endParaRPr lang="en-US" sz="1200" b="1" i="0" u="none" strike="noStrike" dirty="0">
                        <a:solidFill>
                          <a:srgbClr val="000000"/>
                        </a:solidFill>
                        <a:effectLst/>
                        <a:latin typeface="Arial" panose="020B0604020202020204" pitchFamily="34" charset="0"/>
                      </a:endParaRPr>
                    </a:p>
                  </a:txBody>
                  <a:tcPr marL="4233" marR="4233" marT="4233" marB="0" anchor="b"/>
                </a:tc>
                <a:tc>
                  <a:txBody>
                    <a:bodyPr/>
                    <a:lstStyle/>
                    <a:p>
                      <a:pPr algn="ctr" fontAlgn="b"/>
                      <a:r>
                        <a:rPr lang="en-US" sz="1200" u="none" strike="noStrike" dirty="0">
                          <a:effectLst/>
                        </a:rPr>
                        <a:t>32</a:t>
                      </a:r>
                      <a:endParaRPr lang="en-US" sz="1200" b="1" i="0" u="none" strike="noStrike" dirty="0">
                        <a:solidFill>
                          <a:srgbClr val="000000"/>
                        </a:solidFill>
                        <a:effectLst/>
                        <a:latin typeface="Arial" panose="020B0604020202020204" pitchFamily="34" charset="0"/>
                      </a:endParaRPr>
                    </a:p>
                  </a:txBody>
                  <a:tcPr marL="4233" marR="4233" marT="4233" marB="0" anchor="b"/>
                </a:tc>
                <a:tc>
                  <a:txBody>
                    <a:bodyPr/>
                    <a:lstStyle/>
                    <a:p>
                      <a:pPr algn="ctr" fontAlgn="b"/>
                      <a:r>
                        <a:rPr lang="en-US" sz="1200" b="1" i="0" u="none" strike="noStrike" dirty="0">
                          <a:solidFill>
                            <a:srgbClr val="000000"/>
                          </a:solidFill>
                          <a:effectLst/>
                          <a:latin typeface="Arial" panose="020B0604020202020204" pitchFamily="34" charset="0"/>
                        </a:rPr>
                        <a:t>6</a:t>
                      </a:r>
                    </a:p>
                  </a:txBody>
                  <a:tcPr marL="4233" marR="4233" marT="4233" marB="0" anchor="b"/>
                </a:tc>
                <a:extLst>
                  <a:ext uri="{0D108BD9-81ED-4DB2-BD59-A6C34878D82A}">
                    <a16:rowId xmlns:a16="http://schemas.microsoft.com/office/drawing/2014/main" val="2170543294"/>
                  </a:ext>
                </a:extLst>
              </a:tr>
              <a:tr h="376903">
                <a:tc>
                  <a:txBody>
                    <a:bodyPr/>
                    <a:lstStyle/>
                    <a:p>
                      <a:pPr algn="r" fontAlgn="ctr"/>
                      <a:r>
                        <a:rPr lang="en-US" sz="1400" u="none" strike="noStrike" dirty="0">
                          <a:effectLst/>
                        </a:rPr>
                        <a:t>16</a:t>
                      </a:r>
                      <a:endParaRPr lang="en-US" sz="1400" b="1" i="0" u="none" strike="noStrike" dirty="0">
                        <a:solidFill>
                          <a:srgbClr val="000000"/>
                        </a:solidFill>
                        <a:effectLst/>
                        <a:latin typeface="Calibri" panose="020F0502020204030204" pitchFamily="34" charset="0"/>
                      </a:endParaRPr>
                    </a:p>
                  </a:txBody>
                  <a:tcPr marL="4233" marR="4233" marT="4233" marB="0" anchor="ctr"/>
                </a:tc>
                <a:tc>
                  <a:txBody>
                    <a:bodyPr/>
                    <a:lstStyle/>
                    <a:p>
                      <a:pPr algn="r" fontAlgn="ctr"/>
                      <a:r>
                        <a:rPr lang="en-US" sz="1400" u="none" strike="noStrike" dirty="0">
                          <a:effectLst/>
                        </a:rPr>
                        <a:t>116</a:t>
                      </a:r>
                      <a:endParaRPr lang="en-US" sz="1400" b="1" i="0" u="none" strike="noStrike" dirty="0">
                        <a:solidFill>
                          <a:srgbClr val="000000"/>
                        </a:solidFill>
                        <a:effectLst/>
                        <a:latin typeface="Calibri" panose="020F0502020204030204" pitchFamily="34" charset="0"/>
                      </a:endParaRPr>
                    </a:p>
                  </a:txBody>
                  <a:tcPr marL="4233" marR="4233" marT="4233" marB="0" anchor="ctr"/>
                </a:tc>
                <a:tc>
                  <a:txBody>
                    <a:bodyPr/>
                    <a:lstStyle/>
                    <a:p>
                      <a:pPr algn="r" fontAlgn="ctr"/>
                      <a:r>
                        <a:rPr lang="en-US" sz="1400" u="none" strike="noStrike" dirty="0">
                          <a:effectLst/>
                        </a:rPr>
                        <a:t>Las Trampas / Walnut Creek</a:t>
                      </a:r>
                      <a:endParaRPr lang="en-US" sz="1400" b="1" i="0" u="none" strike="noStrike" dirty="0">
                        <a:solidFill>
                          <a:srgbClr val="000000"/>
                        </a:solidFill>
                        <a:effectLst/>
                        <a:latin typeface="Calibri" panose="020F0502020204030204" pitchFamily="34" charset="0"/>
                      </a:endParaRPr>
                    </a:p>
                  </a:txBody>
                  <a:tcPr marL="4233" marR="4233" marT="4233" marB="0" anchor="ctr"/>
                </a:tc>
                <a:tc>
                  <a:txBody>
                    <a:bodyPr/>
                    <a:lstStyle/>
                    <a:p>
                      <a:pPr algn="ctr" fontAlgn="b"/>
                      <a:r>
                        <a:rPr lang="en-US" sz="1200" u="none" strike="noStrike" dirty="0">
                          <a:effectLst/>
                        </a:rPr>
                        <a:t>183</a:t>
                      </a:r>
                      <a:endParaRPr lang="en-US" sz="1200" b="1" i="0" u="none" strike="noStrike" dirty="0">
                        <a:solidFill>
                          <a:srgbClr val="000000"/>
                        </a:solidFill>
                        <a:effectLst/>
                        <a:latin typeface="Arial" panose="020B0604020202020204" pitchFamily="34" charset="0"/>
                      </a:endParaRPr>
                    </a:p>
                  </a:txBody>
                  <a:tcPr marL="4233" marR="4233" marT="4233" marB="0" anchor="b"/>
                </a:tc>
                <a:tc>
                  <a:txBody>
                    <a:bodyPr/>
                    <a:lstStyle/>
                    <a:p>
                      <a:pPr algn="ctr" fontAlgn="b"/>
                      <a:r>
                        <a:rPr lang="en-US" sz="1200" u="none" strike="noStrike" dirty="0">
                          <a:effectLst/>
                        </a:rPr>
                        <a:t>31</a:t>
                      </a:r>
                      <a:endParaRPr lang="en-US" sz="1200" b="1" i="0" u="none" strike="noStrike" dirty="0">
                        <a:solidFill>
                          <a:srgbClr val="000000"/>
                        </a:solidFill>
                        <a:effectLst/>
                        <a:latin typeface="Arial" panose="020B0604020202020204" pitchFamily="34" charset="0"/>
                      </a:endParaRPr>
                    </a:p>
                  </a:txBody>
                  <a:tcPr marL="4233" marR="4233" marT="4233" marB="0" anchor="b"/>
                </a:tc>
                <a:tc>
                  <a:txBody>
                    <a:bodyPr/>
                    <a:lstStyle/>
                    <a:p>
                      <a:pPr algn="ctr" fontAlgn="b"/>
                      <a:r>
                        <a:rPr lang="en-US" sz="1200" b="1" i="0" u="none" strike="noStrike" dirty="0">
                          <a:solidFill>
                            <a:srgbClr val="000000"/>
                          </a:solidFill>
                          <a:effectLst/>
                          <a:latin typeface="Arial" panose="020B0604020202020204" pitchFamily="34" charset="0"/>
                        </a:rPr>
                        <a:t>7</a:t>
                      </a:r>
                    </a:p>
                  </a:txBody>
                  <a:tcPr marL="4233" marR="4233" marT="4233" marB="0" anchor="b"/>
                </a:tc>
                <a:extLst>
                  <a:ext uri="{0D108BD9-81ED-4DB2-BD59-A6C34878D82A}">
                    <a16:rowId xmlns:a16="http://schemas.microsoft.com/office/drawing/2014/main" val="2283748695"/>
                  </a:ext>
                </a:extLst>
              </a:tr>
              <a:tr h="376903">
                <a:tc>
                  <a:txBody>
                    <a:bodyPr/>
                    <a:lstStyle/>
                    <a:p>
                      <a:pPr algn="r" fontAlgn="ctr"/>
                      <a:r>
                        <a:rPr lang="en-US" sz="1400" u="none" strike="noStrike" dirty="0">
                          <a:effectLst/>
                        </a:rPr>
                        <a:t>13</a:t>
                      </a:r>
                      <a:endParaRPr lang="en-US" sz="1400" b="1" i="0" u="none" strike="noStrike" dirty="0">
                        <a:solidFill>
                          <a:srgbClr val="000000"/>
                        </a:solidFill>
                        <a:effectLst/>
                        <a:latin typeface="Calibri" panose="020F0502020204030204" pitchFamily="34" charset="0"/>
                      </a:endParaRPr>
                    </a:p>
                  </a:txBody>
                  <a:tcPr marL="4233" marR="4233" marT="4233" marB="0" anchor="ctr"/>
                </a:tc>
                <a:tc>
                  <a:txBody>
                    <a:bodyPr/>
                    <a:lstStyle/>
                    <a:p>
                      <a:pPr algn="r" fontAlgn="ctr"/>
                      <a:r>
                        <a:rPr lang="en-US" sz="1400" u="none" strike="noStrike" dirty="0">
                          <a:effectLst/>
                        </a:rPr>
                        <a:t>35</a:t>
                      </a:r>
                      <a:endParaRPr lang="en-US" sz="1400" b="1" i="0" u="none" strike="noStrike" dirty="0">
                        <a:solidFill>
                          <a:srgbClr val="000000"/>
                        </a:solidFill>
                        <a:effectLst/>
                        <a:latin typeface="Calibri" panose="020F0502020204030204" pitchFamily="34" charset="0"/>
                      </a:endParaRPr>
                    </a:p>
                  </a:txBody>
                  <a:tcPr marL="4233" marR="4233" marT="4233" marB="0" anchor="ctr"/>
                </a:tc>
                <a:tc>
                  <a:txBody>
                    <a:bodyPr/>
                    <a:lstStyle/>
                    <a:p>
                      <a:pPr algn="r" fontAlgn="ctr"/>
                      <a:r>
                        <a:rPr lang="en-US" sz="1400" u="none" strike="noStrike" dirty="0">
                          <a:effectLst/>
                        </a:rPr>
                        <a:t>Mission Trail / Palo Alto</a:t>
                      </a:r>
                      <a:endParaRPr lang="en-US" sz="1400" b="1" i="0" u="none" strike="noStrike" dirty="0">
                        <a:solidFill>
                          <a:srgbClr val="000000"/>
                        </a:solidFill>
                        <a:effectLst/>
                        <a:latin typeface="Calibri" panose="020F0502020204030204" pitchFamily="34" charset="0"/>
                      </a:endParaRPr>
                    </a:p>
                  </a:txBody>
                  <a:tcPr marL="4233" marR="4233" marT="4233" marB="0" anchor="ctr"/>
                </a:tc>
                <a:tc>
                  <a:txBody>
                    <a:bodyPr/>
                    <a:lstStyle/>
                    <a:p>
                      <a:pPr algn="ctr" fontAlgn="b"/>
                      <a:r>
                        <a:rPr lang="en-US" sz="1200" u="none" strike="noStrike" dirty="0">
                          <a:effectLst/>
                        </a:rPr>
                        <a:t>306</a:t>
                      </a:r>
                      <a:endParaRPr lang="en-US" sz="1200" b="1" i="0" u="none" strike="noStrike" dirty="0">
                        <a:solidFill>
                          <a:srgbClr val="000000"/>
                        </a:solidFill>
                        <a:effectLst/>
                        <a:latin typeface="Arial" panose="020B0604020202020204" pitchFamily="34" charset="0"/>
                      </a:endParaRPr>
                    </a:p>
                  </a:txBody>
                  <a:tcPr marL="4233" marR="4233" marT="4233" marB="0" anchor="b"/>
                </a:tc>
                <a:tc>
                  <a:txBody>
                    <a:bodyPr/>
                    <a:lstStyle/>
                    <a:p>
                      <a:pPr algn="ctr" fontAlgn="b"/>
                      <a:r>
                        <a:rPr lang="en-US" sz="1200" u="none" strike="noStrike" dirty="0">
                          <a:effectLst/>
                        </a:rPr>
                        <a:t>30</a:t>
                      </a:r>
                      <a:endParaRPr lang="en-US" sz="1200" b="1" i="0" u="none" strike="noStrike" dirty="0">
                        <a:solidFill>
                          <a:srgbClr val="000000"/>
                        </a:solidFill>
                        <a:effectLst/>
                        <a:latin typeface="Arial" panose="020B0604020202020204" pitchFamily="34" charset="0"/>
                      </a:endParaRPr>
                    </a:p>
                  </a:txBody>
                  <a:tcPr marL="4233" marR="4233" marT="4233" marB="0" anchor="b"/>
                </a:tc>
                <a:tc>
                  <a:txBody>
                    <a:bodyPr/>
                    <a:lstStyle/>
                    <a:p>
                      <a:pPr algn="ctr" fontAlgn="b"/>
                      <a:r>
                        <a:rPr lang="en-US" sz="1200" b="1" i="0" u="none" strike="noStrike" dirty="0">
                          <a:solidFill>
                            <a:srgbClr val="000000"/>
                          </a:solidFill>
                          <a:effectLst/>
                          <a:latin typeface="Arial" panose="020B0604020202020204" pitchFamily="34" charset="0"/>
                        </a:rPr>
                        <a:t>8</a:t>
                      </a:r>
                    </a:p>
                  </a:txBody>
                  <a:tcPr marL="4233" marR="4233" marT="4233" marB="0" anchor="b"/>
                </a:tc>
                <a:extLst>
                  <a:ext uri="{0D108BD9-81ED-4DB2-BD59-A6C34878D82A}">
                    <a16:rowId xmlns:a16="http://schemas.microsoft.com/office/drawing/2014/main" val="1443846869"/>
                  </a:ext>
                </a:extLst>
              </a:tr>
              <a:tr h="376903">
                <a:tc>
                  <a:txBody>
                    <a:bodyPr/>
                    <a:lstStyle/>
                    <a:p>
                      <a:pPr algn="r" fontAlgn="ctr"/>
                      <a:r>
                        <a:rPr lang="en-US" sz="1400" u="none" strike="noStrike" dirty="0">
                          <a:effectLst/>
                        </a:rPr>
                        <a:t>7</a:t>
                      </a:r>
                      <a:endParaRPr lang="en-US" sz="1400" b="1" i="0" u="none" strike="noStrike" dirty="0">
                        <a:solidFill>
                          <a:srgbClr val="000000"/>
                        </a:solidFill>
                        <a:effectLst/>
                        <a:latin typeface="Calibri" panose="020F0502020204030204" pitchFamily="34" charset="0"/>
                      </a:endParaRPr>
                    </a:p>
                  </a:txBody>
                  <a:tcPr marL="4233" marR="4233" marT="4233" marB="0" anchor="ctr"/>
                </a:tc>
                <a:tc>
                  <a:txBody>
                    <a:bodyPr/>
                    <a:lstStyle/>
                    <a:p>
                      <a:pPr algn="r" fontAlgn="ctr"/>
                      <a:r>
                        <a:rPr lang="en-US" sz="1400" u="none" strike="noStrike" dirty="0">
                          <a:effectLst/>
                        </a:rPr>
                        <a:t>149</a:t>
                      </a:r>
                      <a:endParaRPr lang="en-US" sz="1400" b="1" i="0" u="none" strike="noStrike" dirty="0">
                        <a:solidFill>
                          <a:srgbClr val="000000"/>
                        </a:solidFill>
                        <a:effectLst/>
                        <a:latin typeface="Calibri" panose="020F0502020204030204" pitchFamily="34" charset="0"/>
                      </a:endParaRPr>
                    </a:p>
                  </a:txBody>
                  <a:tcPr marL="4233" marR="4233" marT="4233" marB="0" anchor="ctr"/>
                </a:tc>
                <a:tc>
                  <a:txBody>
                    <a:bodyPr/>
                    <a:lstStyle/>
                    <a:p>
                      <a:pPr algn="r" fontAlgn="ctr"/>
                      <a:r>
                        <a:rPr lang="en-US" sz="1400" u="none" strike="noStrike" dirty="0">
                          <a:effectLst/>
                        </a:rPr>
                        <a:t>Vine Valley / Napa</a:t>
                      </a:r>
                      <a:endParaRPr lang="en-US" sz="1400" b="1" i="0" u="none" strike="noStrike" dirty="0">
                        <a:solidFill>
                          <a:srgbClr val="000000"/>
                        </a:solidFill>
                        <a:effectLst/>
                        <a:latin typeface="Calibri" panose="020F0502020204030204" pitchFamily="34" charset="0"/>
                      </a:endParaRPr>
                    </a:p>
                  </a:txBody>
                  <a:tcPr marL="4233" marR="4233" marT="4233" marB="0" anchor="ctr"/>
                </a:tc>
                <a:tc>
                  <a:txBody>
                    <a:bodyPr/>
                    <a:lstStyle/>
                    <a:p>
                      <a:pPr algn="ctr" fontAlgn="b"/>
                      <a:r>
                        <a:rPr lang="en-US" sz="1200" u="none" strike="noStrike" dirty="0">
                          <a:effectLst/>
                        </a:rPr>
                        <a:t>204</a:t>
                      </a:r>
                      <a:endParaRPr lang="en-US" sz="1200" b="1" i="0" u="none" strike="noStrike" dirty="0">
                        <a:solidFill>
                          <a:srgbClr val="000000"/>
                        </a:solidFill>
                        <a:effectLst/>
                        <a:latin typeface="Arial" panose="020B0604020202020204" pitchFamily="34" charset="0"/>
                      </a:endParaRPr>
                    </a:p>
                  </a:txBody>
                  <a:tcPr marL="4233" marR="4233" marT="4233" marB="0" anchor="b"/>
                </a:tc>
                <a:tc>
                  <a:txBody>
                    <a:bodyPr/>
                    <a:lstStyle/>
                    <a:p>
                      <a:pPr algn="ctr" fontAlgn="b"/>
                      <a:r>
                        <a:rPr lang="en-US" sz="1200" u="none" strike="noStrike" dirty="0">
                          <a:effectLst/>
                        </a:rPr>
                        <a:t>28</a:t>
                      </a:r>
                      <a:endParaRPr lang="en-US" sz="1200" b="1" i="0" u="none" strike="noStrike" dirty="0">
                        <a:solidFill>
                          <a:srgbClr val="000000"/>
                        </a:solidFill>
                        <a:effectLst/>
                        <a:latin typeface="Arial" panose="020B0604020202020204" pitchFamily="34" charset="0"/>
                      </a:endParaRPr>
                    </a:p>
                  </a:txBody>
                  <a:tcPr marL="4233" marR="4233" marT="4233" marB="0" anchor="b"/>
                </a:tc>
                <a:tc>
                  <a:txBody>
                    <a:bodyPr/>
                    <a:lstStyle/>
                    <a:p>
                      <a:pPr algn="ctr" fontAlgn="b"/>
                      <a:r>
                        <a:rPr lang="en-US" sz="1200" b="1" i="0" u="none" strike="noStrike" dirty="0">
                          <a:solidFill>
                            <a:srgbClr val="000000"/>
                          </a:solidFill>
                          <a:effectLst/>
                          <a:latin typeface="Arial" panose="020B0604020202020204" pitchFamily="34" charset="0"/>
                        </a:rPr>
                        <a:t>9</a:t>
                      </a:r>
                    </a:p>
                  </a:txBody>
                  <a:tcPr marL="4233" marR="4233" marT="4233" marB="0" anchor="b"/>
                </a:tc>
                <a:extLst>
                  <a:ext uri="{0D108BD9-81ED-4DB2-BD59-A6C34878D82A}">
                    <a16:rowId xmlns:a16="http://schemas.microsoft.com/office/drawing/2014/main" val="1308857394"/>
                  </a:ext>
                </a:extLst>
              </a:tr>
            </a:tbl>
          </a:graphicData>
        </a:graphic>
      </p:graphicFrame>
      <p:sp>
        <p:nvSpPr>
          <p:cNvPr id="4" name="TextBox 3">
            <a:extLst>
              <a:ext uri="{FF2B5EF4-FFF2-40B4-BE49-F238E27FC236}">
                <a16:creationId xmlns:a16="http://schemas.microsoft.com/office/drawing/2014/main" id="{85B0FDC2-94F8-6A6B-EED3-F0B6D4AAB34C}"/>
              </a:ext>
            </a:extLst>
          </p:cNvPr>
          <p:cNvSpPr txBox="1"/>
          <p:nvPr/>
        </p:nvSpPr>
        <p:spPr>
          <a:xfrm>
            <a:off x="2324583" y="435964"/>
            <a:ext cx="8691803" cy="1446550"/>
          </a:xfrm>
          <a:prstGeom prst="rect">
            <a:avLst/>
          </a:prstGeom>
          <a:noFill/>
        </p:spPr>
        <p:txBody>
          <a:bodyPr wrap="none" rtlCol="0">
            <a:spAutoFit/>
          </a:bodyPr>
          <a:lstStyle/>
          <a:p>
            <a:pPr algn="ctr"/>
            <a:r>
              <a:rPr lang="en-US" sz="4400" b="1" dirty="0">
                <a:solidFill>
                  <a:srgbClr val="C00000"/>
                </a:solidFill>
                <a:effectLst>
                  <a:outerShdw blurRad="38100" dist="38100" dir="2700000" algn="tl">
                    <a:srgbClr val="000000">
                      <a:alpha val="43137"/>
                    </a:srgbClr>
                  </a:outerShdw>
                </a:effectLst>
                <a:latin typeface="Lato" panose="020F0502020204030203" pitchFamily="34" charset="0"/>
              </a:rPr>
              <a:t>SIR Membership Growth</a:t>
            </a:r>
          </a:p>
          <a:p>
            <a:pPr algn="ctr"/>
            <a:r>
              <a:rPr lang="en-US" sz="4400" b="1" dirty="0">
                <a:solidFill>
                  <a:srgbClr val="C00000"/>
                </a:solidFill>
                <a:effectLst>
                  <a:outerShdw blurRad="38100" dist="38100" dir="2700000" algn="tl">
                    <a:srgbClr val="000000">
                      <a:alpha val="43137"/>
                    </a:srgbClr>
                  </a:outerShdw>
                </a:effectLst>
                <a:latin typeface="Lato" panose="020F0502020204030203" pitchFamily="34" charset="0"/>
              </a:rPr>
              <a:t> Top 9 Branches’ In New Members</a:t>
            </a:r>
          </a:p>
        </p:txBody>
      </p:sp>
      <p:pic>
        <p:nvPicPr>
          <p:cNvPr id="5" name="Picture 4" descr="A red rooster with black text&#10;&#10;Description automatically generated with low confidence">
            <a:extLst>
              <a:ext uri="{FF2B5EF4-FFF2-40B4-BE49-F238E27FC236}">
                <a16:creationId xmlns:a16="http://schemas.microsoft.com/office/drawing/2014/main" id="{D3C26487-60A3-D3F7-B9AF-BF355C742D6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07432" y="271987"/>
            <a:ext cx="1702040" cy="1569660"/>
          </a:xfrm>
          <a:prstGeom prst="rect">
            <a:avLst/>
          </a:prstGeom>
        </p:spPr>
      </p:pic>
    </p:spTree>
    <p:extLst>
      <p:ext uri="{BB962C8B-B14F-4D97-AF65-F5344CB8AC3E}">
        <p14:creationId xmlns:p14="http://schemas.microsoft.com/office/powerpoint/2010/main" val="770499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CC44C6-94E1-EAF2-9128-27FAAF599D2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34EEC29-5059-B4A3-6B13-ED8F2DF01194}"/>
              </a:ext>
            </a:extLst>
          </p:cNvPr>
          <p:cNvSpPr txBox="1"/>
          <p:nvPr/>
        </p:nvSpPr>
        <p:spPr>
          <a:xfrm>
            <a:off x="1702371" y="2367611"/>
            <a:ext cx="9294532" cy="3046988"/>
          </a:xfrm>
          <a:prstGeom prst="rect">
            <a:avLst/>
          </a:prstGeom>
          <a:noFill/>
        </p:spPr>
        <p:txBody>
          <a:bodyPr wrap="none" rtlCol="0">
            <a:spAutoFit/>
          </a:bodyPr>
          <a:lstStyle/>
          <a:p>
            <a:pPr marL="285750" indent="-285750">
              <a:buFont typeface="Arial" panose="020B0604020202020204" pitchFamily="34" charset="0"/>
              <a:buChar char="•"/>
            </a:pPr>
            <a:r>
              <a:rPr lang="en-US" sz="3600" b="1" dirty="0">
                <a:latin typeface="Lato" panose="020F0502020204030203" pitchFamily="34" charset="0"/>
              </a:rPr>
              <a:t>Attract Younger Members to Join</a:t>
            </a:r>
            <a:r>
              <a:rPr lang="en-US" sz="800" b="1" dirty="0">
                <a:latin typeface="Lato" panose="020F0502020204030203" pitchFamily="34" charset="0"/>
              </a:rPr>
              <a:t>  </a:t>
            </a:r>
            <a:br>
              <a:rPr lang="en-US" sz="800" b="1" dirty="0">
                <a:latin typeface="Lato" panose="020F0502020204030203" pitchFamily="34" charset="0"/>
              </a:rPr>
            </a:br>
            <a:r>
              <a:rPr lang="en-US" sz="800" b="1" dirty="0">
                <a:latin typeface="Lato" panose="020F0502020204030203" pitchFamily="34" charset="0"/>
              </a:rPr>
              <a:t> </a:t>
            </a:r>
            <a:br>
              <a:rPr lang="en-US" sz="800" dirty="0">
                <a:latin typeface="Lato" panose="020F0502020204030203" pitchFamily="34" charset="0"/>
              </a:rPr>
            </a:br>
            <a:r>
              <a:rPr lang="en-US" sz="800" dirty="0">
                <a:latin typeface="Lato" panose="020F0502020204030203" pitchFamily="34" charset="0"/>
              </a:rPr>
              <a:t> </a:t>
            </a:r>
            <a:endParaRPr lang="en-US" sz="3200" dirty="0">
              <a:latin typeface="Lato" panose="020F0502020204030203" pitchFamily="34" charset="0"/>
            </a:endParaRPr>
          </a:p>
          <a:p>
            <a:pPr marL="285750" indent="-285750">
              <a:buFont typeface="Arial" panose="020B0604020202020204" pitchFamily="34" charset="0"/>
              <a:buChar char="•"/>
            </a:pPr>
            <a:r>
              <a:rPr lang="en-US" sz="3600" b="1" dirty="0">
                <a:latin typeface="Lato" panose="020F0502020204030203" pitchFamily="34" charset="0"/>
              </a:rPr>
              <a:t>Encourage New Members to Volunteer</a:t>
            </a:r>
            <a:r>
              <a:rPr lang="en-US" sz="800" b="1" dirty="0">
                <a:latin typeface="Lato" panose="020F0502020204030203" pitchFamily="34" charset="0"/>
              </a:rPr>
              <a:t>    </a:t>
            </a:r>
            <a:br>
              <a:rPr lang="en-US" sz="800" b="1" dirty="0">
                <a:latin typeface="Lato" panose="020F0502020204030203" pitchFamily="34" charset="0"/>
              </a:rPr>
            </a:br>
            <a:br>
              <a:rPr lang="en-US" sz="800" b="1" dirty="0">
                <a:latin typeface="Lato" panose="020F0502020204030203" pitchFamily="34" charset="0"/>
              </a:rPr>
            </a:br>
            <a:r>
              <a:rPr lang="en-US" sz="800" b="1" dirty="0">
                <a:latin typeface="Lato" panose="020F0502020204030203" pitchFamily="34" charset="0"/>
              </a:rPr>
              <a:t> </a:t>
            </a:r>
            <a:endParaRPr lang="en-US" sz="3200" b="1" dirty="0">
              <a:latin typeface="Lato" panose="020F0502020204030203" pitchFamily="34" charset="0"/>
            </a:endParaRPr>
          </a:p>
          <a:p>
            <a:pPr marL="285750" indent="-285750">
              <a:buFont typeface="Arial" panose="020B0604020202020204" pitchFamily="34" charset="0"/>
              <a:buChar char="•"/>
            </a:pPr>
            <a:r>
              <a:rPr lang="en-US" sz="3600" b="1" dirty="0">
                <a:latin typeface="Lato" panose="020F0502020204030203" pitchFamily="34" charset="0"/>
              </a:rPr>
              <a:t>Identify &amp; Mentor New Volunteers to Lead</a:t>
            </a:r>
            <a:r>
              <a:rPr lang="en-US" sz="800" b="1" dirty="0">
                <a:latin typeface="Lato" panose="020F0502020204030203" pitchFamily="34" charset="0"/>
              </a:rPr>
              <a:t>   </a:t>
            </a:r>
            <a:br>
              <a:rPr lang="en-US" sz="800" b="1" dirty="0">
                <a:latin typeface="Lato" panose="020F0502020204030203" pitchFamily="34" charset="0"/>
              </a:rPr>
            </a:br>
            <a:br>
              <a:rPr lang="en-US" sz="800" b="1" dirty="0">
                <a:latin typeface="Lato" panose="020F0502020204030203" pitchFamily="34" charset="0"/>
              </a:rPr>
            </a:br>
            <a:r>
              <a:rPr lang="en-US" sz="800" b="1" dirty="0">
                <a:latin typeface="Lato" panose="020F0502020204030203" pitchFamily="34" charset="0"/>
              </a:rPr>
              <a:t> </a:t>
            </a:r>
            <a:endParaRPr lang="en-US" sz="3200" b="1" dirty="0">
              <a:latin typeface="Lato" panose="020F0502020204030203" pitchFamily="34" charset="0"/>
            </a:endParaRPr>
          </a:p>
          <a:p>
            <a:pPr marL="285750" indent="-285750">
              <a:buFont typeface="Arial" panose="020B0604020202020204" pitchFamily="34" charset="0"/>
              <a:buChar char="•"/>
            </a:pPr>
            <a:r>
              <a:rPr lang="en-US" sz="3600" b="1" dirty="0">
                <a:latin typeface="Lato" panose="020F0502020204030203" pitchFamily="34" charset="0"/>
              </a:rPr>
              <a:t>Make Leading Rewarding &amp; FUN</a:t>
            </a:r>
          </a:p>
        </p:txBody>
      </p:sp>
      <p:pic>
        <p:nvPicPr>
          <p:cNvPr id="5" name="Picture 4" descr="A hand holding a life preserver&#10;&#10;AI-generated content may be incorrect.">
            <a:extLst>
              <a:ext uri="{FF2B5EF4-FFF2-40B4-BE49-F238E27FC236}">
                <a16:creationId xmlns:a16="http://schemas.microsoft.com/office/drawing/2014/main" id="{C0C196F1-9EAE-4466-B02F-B02C04FE70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97872" y="316135"/>
            <a:ext cx="1735342" cy="1735342"/>
          </a:xfrm>
          <a:prstGeom prst="rect">
            <a:avLst/>
          </a:prstGeom>
        </p:spPr>
      </p:pic>
      <p:sp>
        <p:nvSpPr>
          <p:cNvPr id="6" name="TextBox 5">
            <a:extLst>
              <a:ext uri="{FF2B5EF4-FFF2-40B4-BE49-F238E27FC236}">
                <a16:creationId xmlns:a16="http://schemas.microsoft.com/office/drawing/2014/main" id="{EEF2AF50-9E98-96D1-6770-551A9DFDDCB6}"/>
              </a:ext>
            </a:extLst>
          </p:cNvPr>
          <p:cNvSpPr txBox="1"/>
          <p:nvPr/>
        </p:nvSpPr>
        <p:spPr>
          <a:xfrm>
            <a:off x="2864713" y="389364"/>
            <a:ext cx="5580374" cy="1569660"/>
          </a:xfrm>
          <a:prstGeom prst="rect">
            <a:avLst/>
          </a:prstGeom>
          <a:noFill/>
        </p:spPr>
        <p:txBody>
          <a:bodyPr wrap="none" rtlCol="0">
            <a:spAutoFit/>
          </a:bodyPr>
          <a:lstStyle/>
          <a:p>
            <a:r>
              <a:rPr lang="en-US" sz="4800" b="1" dirty="0">
                <a:solidFill>
                  <a:srgbClr val="C00000"/>
                </a:solidFill>
                <a:effectLst>
                  <a:outerShdw blurRad="38100" dist="38100" dir="2700000" algn="tl">
                    <a:srgbClr val="000000">
                      <a:alpha val="43137"/>
                    </a:srgbClr>
                  </a:outerShdw>
                </a:effectLst>
                <a:latin typeface="Lato" panose="020F0502020204030203" pitchFamily="34" charset="0"/>
              </a:rPr>
              <a:t>For Branch Survival</a:t>
            </a:r>
          </a:p>
          <a:p>
            <a:pPr algn="ctr"/>
            <a:r>
              <a:rPr lang="en-US" sz="4800" b="1" dirty="0">
                <a:solidFill>
                  <a:srgbClr val="C00000"/>
                </a:solidFill>
                <a:effectLst>
                  <a:outerShdw blurRad="38100" dist="38100" dir="2700000" algn="tl">
                    <a:srgbClr val="000000">
                      <a:alpha val="43137"/>
                    </a:srgbClr>
                  </a:outerShdw>
                </a:effectLst>
                <a:latin typeface="Lato" panose="020F0502020204030203" pitchFamily="34" charset="0"/>
              </a:rPr>
              <a:t>A Must Do List</a:t>
            </a:r>
          </a:p>
        </p:txBody>
      </p:sp>
      <p:pic>
        <p:nvPicPr>
          <p:cNvPr id="4" name="Picture 3" descr="A red rooster with black text&#10;&#10;Description automatically generated with low confidence">
            <a:extLst>
              <a:ext uri="{FF2B5EF4-FFF2-40B4-BE49-F238E27FC236}">
                <a16:creationId xmlns:a16="http://schemas.microsoft.com/office/drawing/2014/main" id="{B46CD1F5-232C-7F88-A21C-FDBBAB20A9A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7432" y="271987"/>
            <a:ext cx="1702040" cy="1569660"/>
          </a:xfrm>
          <a:prstGeom prst="rect">
            <a:avLst/>
          </a:prstGeom>
        </p:spPr>
      </p:pic>
    </p:spTree>
    <p:extLst>
      <p:ext uri="{BB962C8B-B14F-4D97-AF65-F5344CB8AC3E}">
        <p14:creationId xmlns:p14="http://schemas.microsoft.com/office/powerpoint/2010/main" val="34098882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55EB87-8820-597B-C8A0-6AE824B3522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8BF9AF2-2E11-3DCA-6132-20EF1C59759C}"/>
              </a:ext>
            </a:extLst>
          </p:cNvPr>
          <p:cNvSpPr txBox="1"/>
          <p:nvPr/>
        </p:nvSpPr>
        <p:spPr>
          <a:xfrm>
            <a:off x="2864713" y="389364"/>
            <a:ext cx="5580374" cy="1569660"/>
          </a:xfrm>
          <a:prstGeom prst="rect">
            <a:avLst/>
          </a:prstGeom>
          <a:noFill/>
        </p:spPr>
        <p:txBody>
          <a:bodyPr wrap="none" rtlCol="0">
            <a:spAutoFit/>
          </a:bodyPr>
          <a:lstStyle/>
          <a:p>
            <a:r>
              <a:rPr lang="en-US" sz="4800" b="1" dirty="0">
                <a:solidFill>
                  <a:srgbClr val="C00000"/>
                </a:solidFill>
                <a:effectLst>
                  <a:outerShdw blurRad="38100" dist="38100" dir="2700000" algn="tl">
                    <a:srgbClr val="000000">
                      <a:alpha val="43137"/>
                    </a:srgbClr>
                  </a:outerShdw>
                </a:effectLst>
                <a:latin typeface="Lato" panose="020F0502020204030203" pitchFamily="34" charset="0"/>
              </a:rPr>
              <a:t>For Branch Survival</a:t>
            </a:r>
          </a:p>
          <a:p>
            <a:pPr algn="ctr"/>
            <a:r>
              <a:rPr lang="en-US" sz="4800" b="1" dirty="0">
                <a:solidFill>
                  <a:srgbClr val="C00000"/>
                </a:solidFill>
                <a:effectLst>
                  <a:outerShdw blurRad="38100" dist="38100" dir="2700000" algn="tl">
                    <a:srgbClr val="000000">
                      <a:alpha val="43137"/>
                    </a:srgbClr>
                  </a:outerShdw>
                </a:effectLst>
                <a:latin typeface="Lato" panose="020F0502020204030203" pitchFamily="34" charset="0"/>
              </a:rPr>
              <a:t>A Must Do List</a:t>
            </a:r>
          </a:p>
        </p:txBody>
      </p:sp>
      <p:sp>
        <p:nvSpPr>
          <p:cNvPr id="7" name="TextBox 6">
            <a:extLst>
              <a:ext uri="{FF2B5EF4-FFF2-40B4-BE49-F238E27FC236}">
                <a16:creationId xmlns:a16="http://schemas.microsoft.com/office/drawing/2014/main" id="{F922AAD3-F346-2243-A128-4DB3F9CCBAF0}"/>
              </a:ext>
            </a:extLst>
          </p:cNvPr>
          <p:cNvSpPr txBox="1"/>
          <p:nvPr/>
        </p:nvSpPr>
        <p:spPr>
          <a:xfrm>
            <a:off x="1664055" y="2267486"/>
            <a:ext cx="8976700" cy="4031873"/>
          </a:xfrm>
          <a:prstGeom prst="rect">
            <a:avLst/>
          </a:prstGeom>
          <a:noFill/>
        </p:spPr>
        <p:txBody>
          <a:bodyPr wrap="square">
            <a:spAutoFit/>
          </a:bodyPr>
          <a:lstStyle/>
          <a:p>
            <a:pPr marL="742950" indent="-742950">
              <a:buAutoNum type="arabicPeriod"/>
            </a:pPr>
            <a:r>
              <a:rPr lang="en-US" sz="3600" b="1" dirty="0">
                <a:latin typeface="Lato" panose="020F0502020204030203" pitchFamily="34" charset="0"/>
              </a:rPr>
              <a:t>Make Membership Growth a Priority</a:t>
            </a:r>
            <a:r>
              <a:rPr lang="en-US" sz="800" b="1" dirty="0">
                <a:latin typeface="Lato" panose="020F0502020204030203" pitchFamily="34" charset="0"/>
              </a:rPr>
              <a:t> </a:t>
            </a:r>
            <a:br>
              <a:rPr lang="en-US" sz="800" b="1" dirty="0">
                <a:latin typeface="Lato" panose="020F0502020204030203" pitchFamily="34" charset="0"/>
              </a:rPr>
            </a:br>
            <a:r>
              <a:rPr lang="en-US" sz="800" b="1" dirty="0">
                <a:latin typeface="Lato" panose="020F0502020204030203" pitchFamily="34" charset="0"/>
              </a:rPr>
              <a:t> </a:t>
            </a:r>
            <a:endParaRPr lang="en-US" sz="3600" b="1" dirty="0">
              <a:latin typeface="Lato" panose="020F0502020204030203" pitchFamily="34" charset="0"/>
            </a:endParaRPr>
          </a:p>
          <a:p>
            <a:pPr marL="742950" indent="-742950">
              <a:buAutoNum type="arabicPeriod"/>
            </a:pPr>
            <a:r>
              <a:rPr lang="en-US" sz="3600" b="1" dirty="0">
                <a:latin typeface="Lato" panose="020F0502020204030203" pitchFamily="34" charset="0"/>
              </a:rPr>
              <a:t>Recruit an Energetic Leader</a:t>
            </a:r>
            <a:r>
              <a:rPr lang="en-US" sz="800" b="1" dirty="0">
                <a:latin typeface="Lato" panose="020F0502020204030203" pitchFamily="34" charset="0"/>
              </a:rPr>
              <a:t> </a:t>
            </a:r>
            <a:br>
              <a:rPr lang="en-US" sz="800" b="1" dirty="0">
                <a:latin typeface="Lato" panose="020F0502020204030203" pitchFamily="34" charset="0"/>
              </a:rPr>
            </a:br>
            <a:r>
              <a:rPr lang="en-US" sz="800" b="1" dirty="0">
                <a:latin typeface="Lato" panose="020F0502020204030203" pitchFamily="34" charset="0"/>
              </a:rPr>
              <a:t> </a:t>
            </a:r>
            <a:endParaRPr lang="en-US" sz="3600" b="1" dirty="0">
              <a:latin typeface="Lato" panose="020F0502020204030203" pitchFamily="34" charset="0"/>
            </a:endParaRPr>
          </a:p>
          <a:p>
            <a:pPr marL="742950" indent="-742950">
              <a:buAutoNum type="arabicPeriod"/>
            </a:pPr>
            <a:r>
              <a:rPr lang="en-US" sz="3600" b="1" dirty="0">
                <a:latin typeface="Lato" panose="020F0502020204030203" pitchFamily="34" charset="0"/>
              </a:rPr>
              <a:t>Form a “Young Guns” Committee</a:t>
            </a:r>
            <a:r>
              <a:rPr lang="en-US" sz="800" b="1" dirty="0">
                <a:latin typeface="Lato" panose="020F0502020204030203" pitchFamily="34" charset="0"/>
              </a:rPr>
              <a:t> </a:t>
            </a:r>
            <a:br>
              <a:rPr lang="en-US" sz="800" b="1" dirty="0">
                <a:latin typeface="Lato" panose="020F0502020204030203" pitchFamily="34" charset="0"/>
              </a:rPr>
            </a:br>
            <a:r>
              <a:rPr lang="en-US" sz="800" b="1" dirty="0">
                <a:latin typeface="Lato" panose="020F0502020204030203" pitchFamily="34" charset="0"/>
              </a:rPr>
              <a:t> </a:t>
            </a:r>
            <a:endParaRPr lang="en-US" sz="3600" b="1" dirty="0">
              <a:latin typeface="Lato" panose="020F0502020204030203" pitchFamily="34" charset="0"/>
            </a:endParaRPr>
          </a:p>
          <a:p>
            <a:pPr marL="742950" indent="-742950">
              <a:buAutoNum type="arabicPeriod"/>
            </a:pPr>
            <a:r>
              <a:rPr lang="en-US" sz="3600" b="1" dirty="0">
                <a:latin typeface="Lato" panose="020F0502020204030203" pitchFamily="34" charset="0"/>
              </a:rPr>
              <a:t>Develop a “Local Visibility” Plan</a:t>
            </a:r>
            <a:r>
              <a:rPr lang="en-US" sz="800" b="1" dirty="0">
                <a:latin typeface="Lato" panose="020F0502020204030203" pitchFamily="34" charset="0"/>
              </a:rPr>
              <a:t> </a:t>
            </a:r>
            <a:br>
              <a:rPr lang="en-US" sz="800" b="1" dirty="0">
                <a:latin typeface="Lato" panose="020F0502020204030203" pitchFamily="34" charset="0"/>
              </a:rPr>
            </a:br>
            <a:r>
              <a:rPr lang="en-US" sz="800" b="1" dirty="0">
                <a:latin typeface="Lato" panose="020F0502020204030203" pitchFamily="34" charset="0"/>
              </a:rPr>
              <a:t> </a:t>
            </a:r>
            <a:endParaRPr lang="en-US" sz="3600" b="1" dirty="0">
              <a:latin typeface="Lato" panose="020F0502020204030203" pitchFamily="34" charset="0"/>
            </a:endParaRPr>
          </a:p>
          <a:p>
            <a:pPr marL="742950" indent="-742950">
              <a:buAutoNum type="arabicPeriod"/>
            </a:pPr>
            <a:r>
              <a:rPr lang="en-US" sz="3600" b="1" dirty="0">
                <a:latin typeface="Lato" panose="020F0502020204030203" pitchFamily="34" charset="0"/>
              </a:rPr>
              <a:t>Staff the Plan</a:t>
            </a:r>
            <a:r>
              <a:rPr lang="en-US" sz="800" b="1" dirty="0">
                <a:latin typeface="Lato" panose="020F0502020204030203" pitchFamily="34" charset="0"/>
              </a:rPr>
              <a:t> </a:t>
            </a:r>
            <a:br>
              <a:rPr lang="en-US" sz="800" b="1" dirty="0">
                <a:latin typeface="Lato" panose="020F0502020204030203" pitchFamily="34" charset="0"/>
              </a:rPr>
            </a:br>
            <a:r>
              <a:rPr lang="en-US" sz="800" b="1" dirty="0">
                <a:latin typeface="Lato" panose="020F0502020204030203" pitchFamily="34" charset="0"/>
              </a:rPr>
              <a:t> </a:t>
            </a:r>
            <a:endParaRPr lang="en-US" sz="3600" b="1" dirty="0">
              <a:latin typeface="Lato" panose="020F0502020204030203" pitchFamily="34" charset="0"/>
            </a:endParaRPr>
          </a:p>
          <a:p>
            <a:pPr marL="742950" indent="-742950">
              <a:buAutoNum type="arabicPeriod"/>
            </a:pPr>
            <a:r>
              <a:rPr lang="en-US" sz="3600" b="1" dirty="0">
                <a:latin typeface="Lato" panose="020F0502020204030203" pitchFamily="34" charset="0"/>
              </a:rPr>
              <a:t>Fund the Plan from Reserves</a:t>
            </a:r>
            <a:endParaRPr lang="en-US" sz="3600" b="1" dirty="0"/>
          </a:p>
        </p:txBody>
      </p:sp>
      <p:pic>
        <p:nvPicPr>
          <p:cNvPr id="6" name="Picture 5" descr="A red rooster with black text&#10;&#10;Description automatically generated with low confidence">
            <a:extLst>
              <a:ext uri="{FF2B5EF4-FFF2-40B4-BE49-F238E27FC236}">
                <a16:creationId xmlns:a16="http://schemas.microsoft.com/office/drawing/2014/main" id="{D1F7D356-1D03-0BC9-FFBA-7C3AE0B4BB8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07432" y="271987"/>
            <a:ext cx="1702040" cy="1569660"/>
          </a:xfrm>
          <a:prstGeom prst="rect">
            <a:avLst/>
          </a:prstGeom>
        </p:spPr>
      </p:pic>
      <p:pic>
        <p:nvPicPr>
          <p:cNvPr id="8" name="Picture 7" descr="A hand holding a life preserver&#10;&#10;AI-generated content may be incorrect.">
            <a:extLst>
              <a:ext uri="{FF2B5EF4-FFF2-40B4-BE49-F238E27FC236}">
                <a16:creationId xmlns:a16="http://schemas.microsoft.com/office/drawing/2014/main" id="{5EE39AA8-85B1-36E9-3CE2-D6CFCAEDA0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7872" y="316135"/>
            <a:ext cx="1735342" cy="1735342"/>
          </a:xfrm>
          <a:prstGeom prst="rect">
            <a:avLst/>
          </a:prstGeom>
        </p:spPr>
      </p:pic>
    </p:spTree>
    <p:extLst>
      <p:ext uri="{BB962C8B-B14F-4D97-AF65-F5344CB8AC3E}">
        <p14:creationId xmlns:p14="http://schemas.microsoft.com/office/powerpoint/2010/main" val="17345157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CEF208-EA02-D2F6-0C05-F40120A98E10}"/>
            </a:ext>
          </a:extLst>
        </p:cNvPr>
        <p:cNvGrpSpPr/>
        <p:nvPr/>
      </p:nvGrpSpPr>
      <p:grpSpPr>
        <a:xfrm>
          <a:off x="0" y="0"/>
          <a:ext cx="0" cy="0"/>
          <a:chOff x="0" y="0"/>
          <a:chExt cx="0" cy="0"/>
        </a:xfrm>
      </p:grpSpPr>
      <p:sp>
        <p:nvSpPr>
          <p:cNvPr id="6" name="Content Placeholder 2">
            <a:extLst>
              <a:ext uri="{FF2B5EF4-FFF2-40B4-BE49-F238E27FC236}">
                <a16:creationId xmlns:a16="http://schemas.microsoft.com/office/drawing/2014/main" id="{E95409E3-186D-D24C-6E21-1591CEB81573}"/>
              </a:ext>
            </a:extLst>
          </p:cNvPr>
          <p:cNvSpPr txBox="1">
            <a:spLocks/>
          </p:cNvSpPr>
          <p:nvPr/>
        </p:nvSpPr>
        <p:spPr>
          <a:xfrm>
            <a:off x="1057435" y="2355837"/>
            <a:ext cx="10748031" cy="409408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971550" lvl="1" indent="-514350" algn="l">
              <a:buFont typeface="+mj-lt"/>
              <a:buAutoNum type="arabicPeriod"/>
            </a:pPr>
            <a:r>
              <a:rPr lang="en-US" sz="3200" b="1" dirty="0">
                <a:latin typeface="Lato" panose="020F0502020204030203" pitchFamily="34" charset="0"/>
              </a:rPr>
              <a:t>Improve All Websites </a:t>
            </a:r>
            <a:r>
              <a:rPr lang="en-US" sz="3200" dirty="0">
                <a:latin typeface="Lato" panose="020F0502020204030203" pitchFamily="34" charset="0"/>
              </a:rPr>
              <a:t>– Make visually attractive</a:t>
            </a:r>
            <a:r>
              <a:rPr lang="en-US" sz="800" dirty="0">
                <a:latin typeface="Lato" panose="020F0502020204030203" pitchFamily="34" charset="0"/>
              </a:rPr>
              <a:t> </a:t>
            </a:r>
            <a:br>
              <a:rPr lang="en-US" sz="800" dirty="0">
                <a:latin typeface="Lato" panose="020F0502020204030203" pitchFamily="34" charset="0"/>
              </a:rPr>
            </a:br>
            <a:r>
              <a:rPr lang="en-US" sz="800" dirty="0">
                <a:latin typeface="Lato" panose="020F0502020204030203" pitchFamily="34" charset="0"/>
              </a:rPr>
              <a:t> </a:t>
            </a:r>
            <a:endParaRPr lang="en-US" sz="3200" dirty="0">
              <a:latin typeface="Lato" panose="020F0502020204030203" pitchFamily="34" charset="0"/>
            </a:endParaRPr>
          </a:p>
          <a:p>
            <a:pPr marL="971550" lvl="1" indent="-514350" algn="l">
              <a:buFont typeface="+mj-lt"/>
              <a:buAutoNum type="arabicPeriod"/>
            </a:pPr>
            <a:r>
              <a:rPr lang="en-US" sz="3200" b="1" dirty="0">
                <a:latin typeface="Lato" panose="020F0502020204030203" pitchFamily="34" charset="0"/>
              </a:rPr>
              <a:t>Appear on Social Media</a:t>
            </a:r>
            <a:r>
              <a:rPr lang="en-US" sz="3200" dirty="0">
                <a:latin typeface="Lato" panose="020F0502020204030203" pitchFamily="34" charset="0"/>
              </a:rPr>
              <a:t> – Nextdoor Neighbor ads</a:t>
            </a:r>
            <a:r>
              <a:rPr lang="en-US" sz="800" dirty="0">
                <a:latin typeface="Lato" panose="020F0502020204030203" pitchFamily="34" charset="0"/>
              </a:rPr>
              <a:t> </a:t>
            </a:r>
            <a:br>
              <a:rPr lang="en-US" sz="800" dirty="0">
                <a:latin typeface="Lato" panose="020F0502020204030203" pitchFamily="34" charset="0"/>
              </a:rPr>
            </a:br>
            <a:r>
              <a:rPr lang="en-US" sz="800" dirty="0">
                <a:latin typeface="Lato" panose="020F0502020204030203" pitchFamily="34" charset="0"/>
              </a:rPr>
              <a:t> </a:t>
            </a:r>
            <a:endParaRPr lang="en-US" sz="3200" dirty="0">
              <a:latin typeface="Lato" panose="020F0502020204030203" pitchFamily="34" charset="0"/>
            </a:endParaRPr>
          </a:p>
          <a:p>
            <a:pPr marL="971550" lvl="1" indent="-514350" algn="l">
              <a:buFont typeface="+mj-lt"/>
              <a:buAutoNum type="arabicPeriod"/>
            </a:pPr>
            <a:r>
              <a:rPr lang="en-US" sz="3200" b="1" dirty="0">
                <a:latin typeface="Lato" panose="020F0502020204030203" pitchFamily="34" charset="0"/>
              </a:rPr>
              <a:t>Court Local Print Media</a:t>
            </a:r>
            <a:r>
              <a:rPr lang="en-US" sz="3200" dirty="0">
                <a:latin typeface="Lato" panose="020F0502020204030203" pitchFamily="34" charset="0"/>
              </a:rPr>
              <a:t> - Publish SIR ads in papers</a:t>
            </a:r>
            <a:r>
              <a:rPr lang="en-US" sz="800" dirty="0">
                <a:latin typeface="Lato" panose="020F0502020204030203" pitchFamily="34" charset="0"/>
              </a:rPr>
              <a:t> </a:t>
            </a:r>
            <a:br>
              <a:rPr lang="en-US" sz="800" dirty="0">
                <a:latin typeface="Lato" panose="020F0502020204030203" pitchFamily="34" charset="0"/>
              </a:rPr>
            </a:br>
            <a:r>
              <a:rPr lang="en-US" sz="800" dirty="0">
                <a:latin typeface="Lato" panose="020F0502020204030203" pitchFamily="34" charset="0"/>
              </a:rPr>
              <a:t> </a:t>
            </a:r>
            <a:endParaRPr lang="en-US" sz="3200" dirty="0">
              <a:latin typeface="Lato" panose="020F0502020204030203" pitchFamily="34" charset="0"/>
            </a:endParaRPr>
          </a:p>
          <a:p>
            <a:pPr marL="971550" lvl="1" indent="-514350" algn="l">
              <a:buFont typeface="+mj-lt"/>
              <a:buAutoNum type="arabicPeriod"/>
            </a:pPr>
            <a:r>
              <a:rPr lang="en-US" sz="3200" b="1" dirty="0">
                <a:latin typeface="Lato" panose="020F0502020204030203" pitchFamily="34" charset="0"/>
              </a:rPr>
              <a:t>Implement a 3 G Plan</a:t>
            </a:r>
            <a:r>
              <a:rPr lang="en-US" sz="3200" dirty="0">
                <a:latin typeface="Lato" panose="020F0502020204030203" pitchFamily="34" charset="0"/>
              </a:rPr>
              <a:t> (Great Ground Game)</a:t>
            </a:r>
            <a:r>
              <a:rPr lang="en-US" sz="800" dirty="0">
                <a:latin typeface="Lato" panose="020F0502020204030203" pitchFamily="34" charset="0"/>
              </a:rPr>
              <a:t> </a:t>
            </a:r>
            <a:br>
              <a:rPr lang="en-US" sz="800" dirty="0">
                <a:latin typeface="Lato" panose="020F0502020204030203" pitchFamily="34" charset="0"/>
              </a:rPr>
            </a:br>
            <a:r>
              <a:rPr lang="en-US" sz="800" dirty="0">
                <a:latin typeface="Lato" panose="020F0502020204030203" pitchFamily="34" charset="0"/>
              </a:rPr>
              <a:t> </a:t>
            </a:r>
            <a:endParaRPr lang="en-US" sz="3200" dirty="0">
              <a:latin typeface="Lato" panose="020F0502020204030203" pitchFamily="34" charset="0"/>
            </a:endParaRPr>
          </a:p>
          <a:p>
            <a:pPr marL="971550" lvl="1" indent="-514350" algn="l">
              <a:buFont typeface="+mj-lt"/>
              <a:buAutoNum type="arabicPeriod"/>
            </a:pPr>
            <a:r>
              <a:rPr lang="en-US" sz="3200" b="1" dirty="0">
                <a:latin typeface="Lato" panose="020F0502020204030203" pitchFamily="34" charset="0"/>
              </a:rPr>
              <a:t>Participate in Community</a:t>
            </a:r>
            <a:r>
              <a:rPr lang="en-US" sz="3200" dirty="0">
                <a:latin typeface="Lato" panose="020F0502020204030203" pitchFamily="34" charset="0"/>
              </a:rPr>
              <a:t>  Social Event</a:t>
            </a:r>
            <a:r>
              <a:rPr lang="en-US" sz="800" dirty="0">
                <a:latin typeface="Lato" panose="020F0502020204030203" pitchFamily="34" charset="0"/>
              </a:rPr>
              <a:t> </a:t>
            </a:r>
            <a:br>
              <a:rPr lang="en-US" sz="800" dirty="0">
                <a:latin typeface="Lato" panose="020F0502020204030203" pitchFamily="34" charset="0"/>
              </a:rPr>
            </a:br>
            <a:r>
              <a:rPr lang="en-US" sz="800" dirty="0">
                <a:latin typeface="Lato" panose="020F0502020204030203" pitchFamily="34" charset="0"/>
              </a:rPr>
              <a:t> </a:t>
            </a:r>
            <a:endParaRPr lang="en-US" sz="3200" dirty="0">
              <a:latin typeface="Lato" panose="020F0502020204030203" pitchFamily="34" charset="0"/>
            </a:endParaRPr>
          </a:p>
          <a:p>
            <a:pPr marL="971550" lvl="1" indent="-514350" algn="l">
              <a:buFont typeface="+mj-lt"/>
              <a:buAutoNum type="arabicPeriod"/>
            </a:pPr>
            <a:r>
              <a:rPr lang="en-US" sz="3200" b="1" dirty="0">
                <a:latin typeface="Lato" panose="020F0502020204030203" pitchFamily="34" charset="0"/>
              </a:rPr>
              <a:t>Implement a leader recognition plan</a:t>
            </a:r>
            <a:endParaRPr lang="en-US" sz="3600" b="1" dirty="0">
              <a:latin typeface="Lato" panose="020F0502020204030203" pitchFamily="34" charset="0"/>
            </a:endParaRPr>
          </a:p>
        </p:txBody>
      </p:sp>
      <p:sp>
        <p:nvSpPr>
          <p:cNvPr id="2" name="TextBox 1">
            <a:extLst>
              <a:ext uri="{FF2B5EF4-FFF2-40B4-BE49-F238E27FC236}">
                <a16:creationId xmlns:a16="http://schemas.microsoft.com/office/drawing/2014/main" id="{A476A1E7-C044-A313-23DE-92A87D7DFE11}"/>
              </a:ext>
            </a:extLst>
          </p:cNvPr>
          <p:cNvSpPr txBox="1"/>
          <p:nvPr/>
        </p:nvSpPr>
        <p:spPr>
          <a:xfrm>
            <a:off x="3579884" y="389364"/>
            <a:ext cx="4626588" cy="1569660"/>
          </a:xfrm>
          <a:prstGeom prst="rect">
            <a:avLst/>
          </a:prstGeom>
          <a:noFill/>
        </p:spPr>
        <p:txBody>
          <a:bodyPr wrap="none" rtlCol="0">
            <a:spAutoFit/>
          </a:bodyPr>
          <a:lstStyle/>
          <a:p>
            <a:r>
              <a:rPr lang="en-US" sz="4800" b="1" dirty="0">
                <a:solidFill>
                  <a:srgbClr val="C00000"/>
                </a:solidFill>
                <a:effectLst>
                  <a:outerShdw blurRad="38100" dist="38100" dir="2700000" algn="tl">
                    <a:srgbClr val="000000">
                      <a:alpha val="43137"/>
                    </a:srgbClr>
                  </a:outerShdw>
                </a:effectLst>
                <a:latin typeface="Lato" panose="020F0502020204030203" pitchFamily="34" charset="0"/>
              </a:rPr>
              <a:t>For SIR Survival</a:t>
            </a:r>
          </a:p>
          <a:p>
            <a:pPr algn="ctr"/>
            <a:r>
              <a:rPr lang="en-US" sz="4800" b="1" dirty="0">
                <a:solidFill>
                  <a:srgbClr val="C00000"/>
                </a:solidFill>
                <a:effectLst>
                  <a:outerShdw blurRad="38100" dist="38100" dir="2700000" algn="tl">
                    <a:srgbClr val="000000">
                      <a:alpha val="43137"/>
                    </a:srgbClr>
                  </a:outerShdw>
                </a:effectLst>
                <a:latin typeface="Lato" panose="020F0502020204030203" pitchFamily="34" charset="0"/>
              </a:rPr>
              <a:t>An Action Plan</a:t>
            </a:r>
          </a:p>
        </p:txBody>
      </p:sp>
      <p:pic>
        <p:nvPicPr>
          <p:cNvPr id="4" name="Picture 3" descr="A red rooster with black text&#10;&#10;Description automatically generated with low confidence">
            <a:extLst>
              <a:ext uri="{FF2B5EF4-FFF2-40B4-BE49-F238E27FC236}">
                <a16:creationId xmlns:a16="http://schemas.microsoft.com/office/drawing/2014/main" id="{9674F87B-5CBE-415E-01C9-7845687DC25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07432" y="271987"/>
            <a:ext cx="1702040" cy="1569660"/>
          </a:xfrm>
          <a:prstGeom prst="rect">
            <a:avLst/>
          </a:prstGeom>
        </p:spPr>
      </p:pic>
      <p:pic>
        <p:nvPicPr>
          <p:cNvPr id="7" name="Picture 6" descr="A hand holding a life preserver&#10;&#10;AI-generated content may be incorrect.">
            <a:extLst>
              <a:ext uri="{FF2B5EF4-FFF2-40B4-BE49-F238E27FC236}">
                <a16:creationId xmlns:a16="http://schemas.microsoft.com/office/drawing/2014/main" id="{A8618022-E0DD-A903-22E1-3BF0766998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7872" y="316135"/>
            <a:ext cx="1735342" cy="1735342"/>
          </a:xfrm>
          <a:prstGeom prst="rect">
            <a:avLst/>
          </a:prstGeom>
        </p:spPr>
      </p:pic>
    </p:spTree>
    <p:extLst>
      <p:ext uri="{BB962C8B-B14F-4D97-AF65-F5344CB8AC3E}">
        <p14:creationId xmlns:p14="http://schemas.microsoft.com/office/powerpoint/2010/main" val="24229094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1CE2FB-1E85-33C2-63CD-E2BF4E2638D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D4191F1-BD10-EB1C-5642-A96E40695D6F}"/>
              </a:ext>
            </a:extLst>
          </p:cNvPr>
          <p:cNvPicPr>
            <a:picLocks noChangeAspect="1"/>
          </p:cNvPicPr>
          <p:nvPr/>
        </p:nvPicPr>
        <p:blipFill>
          <a:blip r:embed="rId2"/>
          <a:srcRect l="20851" t="20932" r="27210" b="4059"/>
          <a:stretch/>
        </p:blipFill>
        <p:spPr>
          <a:xfrm>
            <a:off x="2369198" y="2457130"/>
            <a:ext cx="4261599" cy="3845366"/>
          </a:xfrm>
          <a:prstGeom prst="rect">
            <a:avLst/>
          </a:prstGeom>
        </p:spPr>
      </p:pic>
      <p:sp>
        <p:nvSpPr>
          <p:cNvPr id="6" name="TextBox 5">
            <a:extLst>
              <a:ext uri="{FF2B5EF4-FFF2-40B4-BE49-F238E27FC236}">
                <a16:creationId xmlns:a16="http://schemas.microsoft.com/office/drawing/2014/main" id="{DA2B848F-352F-AD94-8BB3-9B31E5E36333}"/>
              </a:ext>
            </a:extLst>
          </p:cNvPr>
          <p:cNvSpPr txBox="1"/>
          <p:nvPr/>
        </p:nvSpPr>
        <p:spPr>
          <a:xfrm>
            <a:off x="2369198" y="367968"/>
            <a:ext cx="7269939" cy="1569660"/>
          </a:xfrm>
          <a:prstGeom prst="rect">
            <a:avLst/>
          </a:prstGeom>
          <a:noFill/>
        </p:spPr>
        <p:txBody>
          <a:bodyPr wrap="none" rtlCol="0">
            <a:spAutoFit/>
          </a:bodyPr>
          <a:lstStyle/>
          <a:p>
            <a:pPr algn="ctr"/>
            <a:r>
              <a:rPr lang="en-US" sz="4800" b="1" dirty="0">
                <a:solidFill>
                  <a:srgbClr val="C00000"/>
                </a:solidFill>
                <a:effectLst>
                  <a:outerShdw blurRad="38100" dist="38100" dir="2700000" algn="tl">
                    <a:srgbClr val="000000">
                      <a:alpha val="43137"/>
                    </a:srgbClr>
                  </a:outerShdw>
                </a:effectLst>
                <a:latin typeface="Lato" panose="020F0502020204030203" pitchFamily="34" charset="0"/>
              </a:rPr>
              <a:t>For SIR Survival</a:t>
            </a:r>
          </a:p>
          <a:p>
            <a:pPr algn="ctr"/>
            <a:r>
              <a:rPr lang="en-US" sz="4800" b="1" dirty="0">
                <a:solidFill>
                  <a:srgbClr val="C00000"/>
                </a:solidFill>
                <a:effectLst>
                  <a:outerShdw blurRad="38100" dist="38100" dir="2700000" algn="tl">
                    <a:srgbClr val="000000">
                      <a:alpha val="43137"/>
                    </a:srgbClr>
                  </a:outerShdw>
                </a:effectLst>
                <a:latin typeface="Lato" panose="020F0502020204030203" pitchFamily="34" charset="0"/>
              </a:rPr>
              <a:t>An Action Plan from 2021</a:t>
            </a:r>
          </a:p>
        </p:txBody>
      </p:sp>
      <p:pic>
        <p:nvPicPr>
          <p:cNvPr id="5" name="Picture 4" descr="A red rooster with black text&#10;&#10;Description automatically generated with low confidence">
            <a:extLst>
              <a:ext uri="{FF2B5EF4-FFF2-40B4-BE49-F238E27FC236}">
                <a16:creationId xmlns:a16="http://schemas.microsoft.com/office/drawing/2014/main" id="{F6A76C33-DB8D-7E7A-6194-7EF142EB01F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7432" y="271987"/>
            <a:ext cx="1702040" cy="1569660"/>
          </a:xfrm>
          <a:prstGeom prst="rect">
            <a:avLst/>
          </a:prstGeom>
        </p:spPr>
      </p:pic>
      <p:pic>
        <p:nvPicPr>
          <p:cNvPr id="7" name="Picture 6" descr="A hand holding a life preserver&#10;&#10;AI-generated content may be incorrect.">
            <a:extLst>
              <a:ext uri="{FF2B5EF4-FFF2-40B4-BE49-F238E27FC236}">
                <a16:creationId xmlns:a16="http://schemas.microsoft.com/office/drawing/2014/main" id="{DC1414CE-F2BF-5BE7-2E1C-BDFB07DE87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97872" y="316135"/>
            <a:ext cx="1735342" cy="1735342"/>
          </a:xfrm>
          <a:prstGeom prst="rect">
            <a:avLst/>
          </a:prstGeom>
        </p:spPr>
      </p:pic>
      <p:sp>
        <p:nvSpPr>
          <p:cNvPr id="3" name="TextBox 2">
            <a:extLst>
              <a:ext uri="{FF2B5EF4-FFF2-40B4-BE49-F238E27FC236}">
                <a16:creationId xmlns:a16="http://schemas.microsoft.com/office/drawing/2014/main" id="{AE1FC737-6C4A-E88D-A3D8-D3FE77F8A8BC}"/>
              </a:ext>
            </a:extLst>
          </p:cNvPr>
          <p:cNvSpPr txBox="1"/>
          <p:nvPr/>
        </p:nvSpPr>
        <p:spPr>
          <a:xfrm>
            <a:off x="7228358" y="3317984"/>
            <a:ext cx="3873176" cy="2123658"/>
          </a:xfrm>
          <a:prstGeom prst="rect">
            <a:avLst/>
          </a:prstGeom>
          <a:noFill/>
        </p:spPr>
        <p:txBody>
          <a:bodyPr wrap="none" rtlCol="0">
            <a:spAutoFit/>
          </a:bodyPr>
          <a:lstStyle/>
          <a:p>
            <a:r>
              <a:rPr lang="en-US" sz="4400" b="1" dirty="0">
                <a:latin typeface="Lato" panose="020F0502020204030203" pitchFamily="34" charset="0"/>
              </a:rPr>
              <a:t>Implement the</a:t>
            </a:r>
          </a:p>
          <a:p>
            <a:r>
              <a:rPr lang="en-US" sz="4400" b="1" dirty="0">
                <a:latin typeface="Lato" panose="020F0502020204030203" pitchFamily="34" charset="0"/>
              </a:rPr>
              <a:t>SIR RAMP</a:t>
            </a:r>
          </a:p>
          <a:p>
            <a:r>
              <a:rPr lang="en-US" sz="4400" b="1" dirty="0">
                <a:latin typeface="Lato" panose="020F0502020204030203" pitchFamily="34" charset="0"/>
              </a:rPr>
              <a:t>Initiative</a:t>
            </a:r>
          </a:p>
        </p:txBody>
      </p:sp>
    </p:spTree>
    <p:extLst>
      <p:ext uri="{BB962C8B-B14F-4D97-AF65-F5344CB8AC3E}">
        <p14:creationId xmlns:p14="http://schemas.microsoft.com/office/powerpoint/2010/main" val="4470613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68D0F-B81A-C728-44D2-FB5D1AFD1F5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507991F-6B0F-666A-722D-AD9367F170FA}"/>
              </a:ext>
            </a:extLst>
          </p:cNvPr>
          <p:cNvSpPr txBox="1"/>
          <p:nvPr/>
        </p:nvSpPr>
        <p:spPr>
          <a:xfrm>
            <a:off x="2766173" y="419224"/>
            <a:ext cx="6691255" cy="1692771"/>
          </a:xfrm>
          <a:prstGeom prst="rect">
            <a:avLst/>
          </a:prstGeom>
          <a:noFill/>
        </p:spPr>
        <p:txBody>
          <a:bodyPr wrap="none" rtlCol="0">
            <a:spAutoFit/>
          </a:bodyPr>
          <a:lstStyle/>
          <a:p>
            <a:r>
              <a:rPr lang="en-US" sz="4800" b="1" dirty="0">
                <a:solidFill>
                  <a:srgbClr val="C00000"/>
                </a:solidFill>
                <a:effectLst>
                  <a:outerShdw blurRad="38100" dist="38100" dir="2700000" algn="tl">
                    <a:srgbClr val="000000">
                      <a:alpha val="43137"/>
                    </a:srgbClr>
                  </a:outerShdw>
                </a:effectLst>
                <a:latin typeface="Lato" panose="020F0502020204030203" pitchFamily="34" charset="0"/>
              </a:rPr>
              <a:t>Increasing SIR Visibility</a:t>
            </a:r>
            <a:r>
              <a:rPr lang="en-US" sz="800" b="1" dirty="0">
                <a:solidFill>
                  <a:srgbClr val="C00000"/>
                </a:solidFill>
                <a:effectLst>
                  <a:outerShdw blurRad="38100" dist="38100" dir="2700000" algn="tl">
                    <a:srgbClr val="000000">
                      <a:alpha val="43137"/>
                    </a:srgbClr>
                  </a:outerShdw>
                </a:effectLst>
                <a:latin typeface="Lato" panose="020F0502020204030203" pitchFamily="34" charset="0"/>
              </a:rPr>
              <a:t>  </a:t>
            </a:r>
            <a:br>
              <a:rPr lang="en-US" sz="800" b="1" dirty="0">
                <a:solidFill>
                  <a:srgbClr val="C00000"/>
                </a:solidFill>
                <a:effectLst>
                  <a:outerShdw blurRad="38100" dist="38100" dir="2700000" algn="tl">
                    <a:srgbClr val="000000">
                      <a:alpha val="43137"/>
                    </a:srgbClr>
                  </a:outerShdw>
                </a:effectLst>
                <a:latin typeface="Lato" panose="020F0502020204030203" pitchFamily="34" charset="0"/>
              </a:rPr>
            </a:br>
            <a:r>
              <a:rPr lang="en-US" sz="800" b="1" dirty="0">
                <a:solidFill>
                  <a:srgbClr val="C00000"/>
                </a:solidFill>
                <a:effectLst>
                  <a:outerShdw blurRad="38100" dist="38100" dir="2700000" algn="tl">
                    <a:srgbClr val="000000">
                      <a:alpha val="43137"/>
                    </a:srgbClr>
                  </a:outerShdw>
                </a:effectLst>
                <a:latin typeface="Lato" panose="020F0502020204030203" pitchFamily="34" charset="0"/>
              </a:rPr>
              <a:t> </a:t>
            </a:r>
            <a:endParaRPr lang="en-US" sz="4800" b="1" dirty="0">
              <a:solidFill>
                <a:srgbClr val="C00000"/>
              </a:solidFill>
              <a:effectLst>
                <a:outerShdw blurRad="38100" dist="38100" dir="2700000" algn="tl">
                  <a:srgbClr val="000000">
                    <a:alpha val="43137"/>
                  </a:srgbClr>
                </a:outerShdw>
              </a:effectLst>
              <a:latin typeface="Lato" panose="020F0502020204030203" pitchFamily="34" charset="0"/>
            </a:endParaRPr>
          </a:p>
          <a:p>
            <a:pPr algn="ctr"/>
            <a:r>
              <a:rPr lang="en-US" sz="4800" b="1" u="sng" dirty="0">
                <a:solidFill>
                  <a:srgbClr val="C00000"/>
                </a:solidFill>
                <a:effectLst>
                  <a:outerShdw blurRad="38100" dist="38100" dir="2700000" algn="tl">
                    <a:srgbClr val="000000">
                      <a:alpha val="43137"/>
                    </a:srgbClr>
                  </a:outerShdw>
                </a:effectLst>
                <a:latin typeface="Lato" panose="020F0502020204030203" pitchFamily="34" charset="0"/>
              </a:rPr>
              <a:t>2025 Plan</a:t>
            </a:r>
          </a:p>
        </p:txBody>
      </p:sp>
      <p:sp>
        <p:nvSpPr>
          <p:cNvPr id="3" name="TextBox 2">
            <a:extLst>
              <a:ext uri="{FF2B5EF4-FFF2-40B4-BE49-F238E27FC236}">
                <a16:creationId xmlns:a16="http://schemas.microsoft.com/office/drawing/2014/main" id="{71C56704-5483-B4DB-DFEA-81D915A9E6A8}"/>
              </a:ext>
            </a:extLst>
          </p:cNvPr>
          <p:cNvSpPr txBox="1"/>
          <p:nvPr/>
        </p:nvSpPr>
        <p:spPr>
          <a:xfrm>
            <a:off x="1943256" y="2204353"/>
            <a:ext cx="8737208" cy="3908762"/>
          </a:xfrm>
          <a:prstGeom prst="rect">
            <a:avLst/>
          </a:prstGeom>
          <a:noFill/>
        </p:spPr>
        <p:txBody>
          <a:bodyPr wrap="square">
            <a:spAutoFit/>
          </a:bodyPr>
          <a:lstStyle/>
          <a:p>
            <a:pPr marL="342900" indent="-342900">
              <a:buFont typeface="Arial" panose="020B0604020202020204" pitchFamily="34" charset="0"/>
              <a:buChar char="•"/>
            </a:pPr>
            <a:r>
              <a:rPr lang="en-US" sz="3200" b="1" dirty="0">
                <a:latin typeface="Lato" panose="020F0502020204030203" pitchFamily="34" charset="0"/>
              </a:rPr>
              <a:t>Print ads in Central Valley, San Mateo and Los Altos/Mt View</a:t>
            </a:r>
            <a:r>
              <a:rPr lang="en-US" sz="800" b="1" dirty="0">
                <a:latin typeface="Lato" panose="020F0502020204030203" pitchFamily="34" charset="0"/>
              </a:rPr>
              <a:t>   </a:t>
            </a:r>
            <a:br>
              <a:rPr lang="en-US" sz="800" dirty="0">
                <a:latin typeface="Lato" panose="020F0502020204030203" pitchFamily="34" charset="0"/>
              </a:rPr>
            </a:br>
            <a:br>
              <a:rPr lang="en-US" sz="800" dirty="0">
                <a:latin typeface="Lato" panose="020F0502020204030203" pitchFamily="34" charset="0"/>
              </a:rPr>
            </a:br>
            <a:r>
              <a:rPr lang="en-US" sz="800" dirty="0">
                <a:latin typeface="Lato" panose="020F0502020204030203" pitchFamily="34" charset="0"/>
              </a:rPr>
              <a:t> </a:t>
            </a:r>
          </a:p>
          <a:p>
            <a:pPr marL="342900" indent="-342900">
              <a:buFont typeface="Arial" panose="020B0604020202020204" pitchFamily="34" charset="0"/>
              <a:buChar char="•"/>
            </a:pPr>
            <a:r>
              <a:rPr lang="en-US" sz="3200" b="1" dirty="0">
                <a:latin typeface="Lato" panose="020F0502020204030203" pitchFamily="34" charset="0"/>
              </a:rPr>
              <a:t>Nextdoor promotions from several branches</a:t>
            </a:r>
            <a:r>
              <a:rPr lang="en-US" sz="800" b="1" dirty="0">
                <a:latin typeface="Lato" panose="020F0502020204030203" pitchFamily="34" charset="0"/>
              </a:rPr>
              <a:t>  </a:t>
            </a:r>
            <a:br>
              <a:rPr lang="en-US" sz="800" dirty="0">
                <a:latin typeface="Lato" panose="020F0502020204030203" pitchFamily="34" charset="0"/>
              </a:rPr>
            </a:br>
            <a:br>
              <a:rPr lang="en-US" sz="800" dirty="0">
                <a:latin typeface="Lato" panose="020F0502020204030203" pitchFamily="34" charset="0"/>
              </a:rPr>
            </a:br>
            <a:r>
              <a:rPr lang="en-US" sz="800" dirty="0">
                <a:latin typeface="Lato" panose="020F0502020204030203" pitchFamily="34" charset="0"/>
              </a:rPr>
              <a:t> </a:t>
            </a:r>
          </a:p>
          <a:p>
            <a:pPr marL="342900" indent="-342900">
              <a:buFont typeface="Arial" panose="020B0604020202020204" pitchFamily="34" charset="0"/>
              <a:buChar char="•"/>
            </a:pPr>
            <a:r>
              <a:rPr lang="en-US" sz="3200" b="1" dirty="0">
                <a:latin typeface="Lato" panose="020F0502020204030203" pitchFamily="34" charset="0"/>
              </a:rPr>
              <a:t>NCGA digital eMail promotions NorCal-Wide </a:t>
            </a:r>
            <a:r>
              <a:rPr lang="en-US" sz="800" b="1" dirty="0">
                <a:latin typeface="Lato" panose="020F0502020204030203" pitchFamily="34" charset="0"/>
              </a:rPr>
              <a:t> </a:t>
            </a:r>
            <a:br>
              <a:rPr lang="en-US" sz="800" dirty="0">
                <a:latin typeface="Lato" panose="020F0502020204030203" pitchFamily="34" charset="0"/>
              </a:rPr>
            </a:br>
            <a:br>
              <a:rPr lang="en-US" sz="800" dirty="0">
                <a:latin typeface="Lato" panose="020F0502020204030203" pitchFamily="34" charset="0"/>
              </a:rPr>
            </a:br>
            <a:r>
              <a:rPr lang="en-US" sz="800" dirty="0">
                <a:latin typeface="Lato" panose="020F0502020204030203" pitchFamily="34" charset="0"/>
              </a:rPr>
              <a:t> </a:t>
            </a:r>
          </a:p>
          <a:p>
            <a:pPr marL="342900" indent="-342900">
              <a:buFont typeface="Arial" panose="020B0604020202020204" pitchFamily="34" charset="0"/>
              <a:buChar char="•"/>
            </a:pPr>
            <a:r>
              <a:rPr lang="en-US" sz="3200" b="1" dirty="0">
                <a:latin typeface="Lato" panose="020F0502020204030203" pitchFamily="34" charset="0"/>
              </a:rPr>
              <a:t>Postcard promotions to gated communities in “Gold Country”</a:t>
            </a:r>
            <a:r>
              <a:rPr lang="en-US" sz="800" b="1" dirty="0">
                <a:latin typeface="Lato" panose="020F0502020204030203" pitchFamily="34" charset="0"/>
              </a:rPr>
              <a:t> </a:t>
            </a:r>
            <a:br>
              <a:rPr lang="en-US" sz="800" dirty="0">
                <a:latin typeface="Lato" panose="020F0502020204030203" pitchFamily="34" charset="0"/>
              </a:rPr>
            </a:br>
            <a:r>
              <a:rPr lang="en-US" sz="800" dirty="0">
                <a:latin typeface="Lato" panose="020F0502020204030203" pitchFamily="34" charset="0"/>
              </a:rPr>
              <a:t> </a:t>
            </a:r>
            <a:endParaRPr lang="en-US" sz="3200" dirty="0">
              <a:latin typeface="Lato" panose="020F0502020204030203" pitchFamily="34" charset="0"/>
            </a:endParaRPr>
          </a:p>
        </p:txBody>
      </p:sp>
      <p:pic>
        <p:nvPicPr>
          <p:cNvPr id="8" name="Picture 7" descr="A magnifying glass with red text&#10;&#10;AI-generated content may be incorrect.">
            <a:extLst>
              <a:ext uri="{FF2B5EF4-FFF2-40B4-BE49-F238E27FC236}">
                <a16:creationId xmlns:a16="http://schemas.microsoft.com/office/drawing/2014/main" id="{C61AB76F-246D-9F60-F355-CBAF4F64C5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5922" y="340205"/>
            <a:ext cx="2209084" cy="3297140"/>
          </a:xfrm>
          <a:prstGeom prst="rect">
            <a:avLst/>
          </a:prstGeom>
        </p:spPr>
      </p:pic>
      <p:pic>
        <p:nvPicPr>
          <p:cNvPr id="2" name="Picture 1" descr="A red rooster with black text&#10;&#10;Description automatically generated with low confidence">
            <a:extLst>
              <a:ext uri="{FF2B5EF4-FFF2-40B4-BE49-F238E27FC236}">
                <a16:creationId xmlns:a16="http://schemas.microsoft.com/office/drawing/2014/main" id="{89E636B4-90B1-25AF-0205-3A446594627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7432" y="271987"/>
            <a:ext cx="1702040" cy="1569660"/>
          </a:xfrm>
          <a:prstGeom prst="rect">
            <a:avLst/>
          </a:prstGeom>
        </p:spPr>
      </p:pic>
    </p:spTree>
    <p:extLst>
      <p:ext uri="{BB962C8B-B14F-4D97-AF65-F5344CB8AC3E}">
        <p14:creationId xmlns:p14="http://schemas.microsoft.com/office/powerpoint/2010/main" val="2547156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96D5A7-2D8F-9111-D486-F7BF160F0B4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895B2B2-9FCA-546F-24AF-9A8C850255AA}"/>
              </a:ext>
            </a:extLst>
          </p:cNvPr>
          <p:cNvSpPr txBox="1"/>
          <p:nvPr/>
        </p:nvSpPr>
        <p:spPr>
          <a:xfrm>
            <a:off x="3655166" y="1841647"/>
            <a:ext cx="5025735" cy="4278094"/>
          </a:xfrm>
          <a:prstGeom prst="rect">
            <a:avLst/>
          </a:prstGeom>
          <a:noFill/>
        </p:spPr>
        <p:txBody>
          <a:bodyPr wrap="none" rtlCol="0">
            <a:spAutoFit/>
          </a:bodyPr>
          <a:lstStyle/>
          <a:p>
            <a:pPr marL="285750" indent="-285750">
              <a:buFont typeface="Arial" panose="020B0604020202020204" pitchFamily="34" charset="0"/>
              <a:buChar char="•"/>
            </a:pPr>
            <a:r>
              <a:rPr lang="en-US" sz="3200" b="1" u="sng" dirty="0">
                <a:latin typeface="Lato" panose="020F0502020204030203" pitchFamily="34" charset="0"/>
              </a:rPr>
              <a:t>Print in Local Papers</a:t>
            </a:r>
            <a:br>
              <a:rPr lang="en-US" sz="3200" b="1" u="sng" dirty="0">
                <a:latin typeface="Lato" panose="020F0502020204030203" pitchFamily="34" charset="0"/>
              </a:rPr>
            </a:br>
            <a:r>
              <a:rPr lang="en-US" sz="3200" dirty="0">
                <a:latin typeface="Lato" panose="020F0502020204030203" pitchFamily="34" charset="0"/>
              </a:rPr>
              <a:t>- Three Months Minimum</a:t>
            </a:r>
            <a:br>
              <a:rPr lang="en-US" sz="3200" dirty="0">
                <a:latin typeface="Lato" panose="020F0502020204030203" pitchFamily="34" charset="0"/>
              </a:rPr>
            </a:br>
            <a:r>
              <a:rPr lang="en-US" sz="3200" dirty="0">
                <a:latin typeface="Lato" panose="020F0502020204030203" pitchFamily="34" charset="0"/>
              </a:rPr>
              <a:t>- Multiple Columns</a:t>
            </a:r>
            <a:br>
              <a:rPr lang="en-US" sz="3200" dirty="0">
                <a:latin typeface="Lato" panose="020F0502020204030203" pitchFamily="34" charset="0"/>
              </a:rPr>
            </a:br>
            <a:r>
              <a:rPr lang="en-US" sz="3200" dirty="0">
                <a:latin typeface="Lato" panose="020F0502020204030203" pitchFamily="34" charset="0"/>
              </a:rPr>
              <a:t>- Every Other Edition</a:t>
            </a:r>
            <a:r>
              <a:rPr lang="en-US" sz="800" dirty="0">
                <a:latin typeface="Lato" panose="020F0502020204030203" pitchFamily="34" charset="0"/>
              </a:rPr>
              <a:t>   </a:t>
            </a:r>
            <a:br>
              <a:rPr lang="en-US" sz="800" dirty="0">
                <a:latin typeface="Lato" panose="020F0502020204030203" pitchFamily="34" charset="0"/>
              </a:rPr>
            </a:br>
            <a:br>
              <a:rPr lang="en-US" sz="800" dirty="0">
                <a:latin typeface="Lato" panose="020F0502020204030203" pitchFamily="34" charset="0"/>
              </a:rPr>
            </a:br>
            <a:r>
              <a:rPr lang="en-US" sz="800" dirty="0">
                <a:latin typeface="Lato" panose="020F0502020204030203" pitchFamily="34" charset="0"/>
              </a:rPr>
              <a:t> </a:t>
            </a:r>
            <a:endParaRPr lang="en-US" sz="3200" dirty="0">
              <a:latin typeface="Lato" panose="020F0502020204030203" pitchFamily="34" charset="0"/>
            </a:endParaRPr>
          </a:p>
          <a:p>
            <a:pPr marL="285750" indent="-285750">
              <a:buFont typeface="Arial" panose="020B0604020202020204" pitchFamily="34" charset="0"/>
              <a:buChar char="•"/>
            </a:pPr>
            <a:r>
              <a:rPr lang="en-US" sz="3200" b="1" dirty="0">
                <a:latin typeface="Lato" panose="020F0502020204030203" pitchFamily="34" charset="0"/>
              </a:rPr>
              <a:t>Regional Magazines</a:t>
            </a:r>
            <a:r>
              <a:rPr lang="en-US" sz="800" b="1" dirty="0">
                <a:latin typeface="Lato" panose="020F0502020204030203" pitchFamily="34" charset="0"/>
              </a:rPr>
              <a:t>    </a:t>
            </a:r>
            <a:br>
              <a:rPr lang="en-US" sz="800" b="1" dirty="0">
                <a:latin typeface="Lato" panose="020F0502020204030203" pitchFamily="34" charset="0"/>
              </a:rPr>
            </a:br>
            <a:br>
              <a:rPr lang="en-US" sz="800" b="1" dirty="0">
                <a:latin typeface="Lato" panose="020F0502020204030203" pitchFamily="34" charset="0"/>
              </a:rPr>
            </a:br>
            <a:r>
              <a:rPr lang="en-US" sz="800" b="1" dirty="0">
                <a:latin typeface="Lato" panose="020F0502020204030203" pitchFamily="34" charset="0"/>
              </a:rPr>
              <a:t> </a:t>
            </a:r>
            <a:endParaRPr lang="en-US" sz="3200" b="1" dirty="0">
              <a:latin typeface="Lato" panose="020F0502020204030203" pitchFamily="34" charset="0"/>
            </a:endParaRPr>
          </a:p>
          <a:p>
            <a:pPr marL="285750" indent="-285750">
              <a:buFont typeface="Arial" panose="020B0604020202020204" pitchFamily="34" charset="0"/>
              <a:buChar char="•"/>
            </a:pPr>
            <a:r>
              <a:rPr lang="en-US" sz="3200" b="1" dirty="0">
                <a:latin typeface="Lato" panose="020F0502020204030203" pitchFamily="34" charset="0"/>
              </a:rPr>
              <a:t>Website e-Editions</a:t>
            </a:r>
            <a:r>
              <a:rPr lang="en-US" sz="800" b="1" dirty="0">
                <a:latin typeface="Lato" panose="020F0502020204030203" pitchFamily="34" charset="0"/>
              </a:rPr>
              <a:t>   </a:t>
            </a:r>
            <a:br>
              <a:rPr lang="en-US" sz="800" b="1" dirty="0">
                <a:latin typeface="Lato" panose="020F0502020204030203" pitchFamily="34" charset="0"/>
              </a:rPr>
            </a:br>
            <a:br>
              <a:rPr lang="en-US" sz="800" b="1" dirty="0">
                <a:latin typeface="Lato" panose="020F0502020204030203" pitchFamily="34" charset="0"/>
              </a:rPr>
            </a:br>
            <a:r>
              <a:rPr lang="en-US" sz="800" b="1" dirty="0">
                <a:latin typeface="Lato" panose="020F0502020204030203" pitchFamily="34" charset="0"/>
              </a:rPr>
              <a:t> </a:t>
            </a:r>
            <a:endParaRPr lang="en-US" sz="3200" b="1" dirty="0">
              <a:latin typeface="Lato" panose="020F0502020204030203" pitchFamily="34" charset="0"/>
            </a:endParaRPr>
          </a:p>
          <a:p>
            <a:pPr marL="285750" indent="-285750">
              <a:buFont typeface="Arial" panose="020B0604020202020204" pitchFamily="34" charset="0"/>
              <a:buChar char="•"/>
            </a:pPr>
            <a:r>
              <a:rPr lang="en-US" sz="3200" b="1" dirty="0">
                <a:latin typeface="Lato" panose="020F0502020204030203" pitchFamily="34" charset="0"/>
              </a:rPr>
              <a:t>Nextdoor</a:t>
            </a:r>
          </a:p>
        </p:txBody>
      </p:sp>
      <p:sp>
        <p:nvSpPr>
          <p:cNvPr id="4" name="TextBox 3">
            <a:extLst>
              <a:ext uri="{FF2B5EF4-FFF2-40B4-BE49-F238E27FC236}">
                <a16:creationId xmlns:a16="http://schemas.microsoft.com/office/drawing/2014/main" id="{76294FA7-2B22-41FB-C25D-BCE7E53EA33A}"/>
              </a:ext>
            </a:extLst>
          </p:cNvPr>
          <p:cNvSpPr txBox="1"/>
          <p:nvPr/>
        </p:nvSpPr>
        <p:spPr>
          <a:xfrm>
            <a:off x="2765359" y="457701"/>
            <a:ext cx="7946406" cy="830997"/>
          </a:xfrm>
          <a:prstGeom prst="rect">
            <a:avLst/>
          </a:prstGeom>
          <a:noFill/>
        </p:spPr>
        <p:txBody>
          <a:bodyPr wrap="none" rtlCol="0">
            <a:spAutoFit/>
          </a:bodyPr>
          <a:lstStyle/>
          <a:p>
            <a:r>
              <a:rPr lang="en-US" sz="4800" b="1" dirty="0">
                <a:solidFill>
                  <a:srgbClr val="C00000"/>
                </a:solidFill>
                <a:effectLst>
                  <a:outerShdw blurRad="38100" dist="38100" dir="2700000" algn="tl">
                    <a:srgbClr val="000000">
                      <a:alpha val="43137"/>
                    </a:srgbClr>
                  </a:outerShdw>
                </a:effectLst>
                <a:latin typeface="Lato" panose="020F0502020204030203" pitchFamily="34" charset="0"/>
              </a:rPr>
              <a:t>SIR County Promotion Plans</a:t>
            </a:r>
          </a:p>
        </p:txBody>
      </p:sp>
      <p:pic>
        <p:nvPicPr>
          <p:cNvPr id="5" name="Picture 4" descr="A red rooster with black text&#10;&#10;Description automatically generated with low confidence">
            <a:extLst>
              <a:ext uri="{FF2B5EF4-FFF2-40B4-BE49-F238E27FC236}">
                <a16:creationId xmlns:a16="http://schemas.microsoft.com/office/drawing/2014/main" id="{F1CCD5AF-9769-11E0-EDE8-B66007A461C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07432" y="271987"/>
            <a:ext cx="1702040" cy="1569660"/>
          </a:xfrm>
          <a:prstGeom prst="rect">
            <a:avLst/>
          </a:prstGeom>
        </p:spPr>
      </p:pic>
    </p:spTree>
    <p:extLst>
      <p:ext uri="{BB962C8B-B14F-4D97-AF65-F5344CB8AC3E}">
        <p14:creationId xmlns:p14="http://schemas.microsoft.com/office/powerpoint/2010/main" val="15658603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48FC43D-13F0-54B2-B99F-F9A3E4ABD295}"/>
              </a:ext>
            </a:extLst>
          </p:cNvPr>
          <p:cNvSpPr txBox="1"/>
          <p:nvPr/>
        </p:nvSpPr>
        <p:spPr>
          <a:xfrm>
            <a:off x="433873" y="256508"/>
            <a:ext cx="9223311" cy="5816977"/>
          </a:xfrm>
          <a:prstGeom prst="rect">
            <a:avLst/>
          </a:prstGeom>
          <a:noFill/>
        </p:spPr>
        <p:txBody>
          <a:bodyPr wrap="square" rtlCol="0">
            <a:spAutoFit/>
          </a:bodyPr>
          <a:lstStyle/>
          <a:p>
            <a:pPr marL="571500" indent="-571500">
              <a:buFont typeface="Arial" panose="020B0604020202020204" pitchFamily="34" charset="0"/>
              <a:buChar char="•"/>
            </a:pPr>
            <a:r>
              <a:rPr lang="en-US" sz="3600" b="1" u="sng" dirty="0">
                <a:latin typeface="Lato" panose="020F0502020204030203" pitchFamily="34" charset="0"/>
              </a:rPr>
              <a:t>Original Slogan:</a:t>
            </a:r>
            <a:br>
              <a:rPr lang="en-US" sz="3600" dirty="0">
                <a:latin typeface="Lato" panose="020F0502020204030203" pitchFamily="34" charset="0"/>
              </a:rPr>
            </a:br>
            <a:r>
              <a:rPr lang="en-US" sz="2400" i="1" dirty="0">
                <a:latin typeface="Lato" panose="020F0502020204030203" pitchFamily="34" charset="0"/>
              </a:rPr>
              <a:t>Promoting the Independence and </a:t>
            </a:r>
            <a:r>
              <a:rPr lang="en-US" sz="2400" b="1" i="1" dirty="0">
                <a:solidFill>
                  <a:srgbClr val="FF0000"/>
                </a:solidFill>
                <a:latin typeface="Lato" panose="020F0502020204030203" pitchFamily="34" charset="0"/>
              </a:rPr>
              <a:t>Dignity of Retirement</a:t>
            </a:r>
            <a:r>
              <a:rPr lang="en-US" sz="800" b="1" i="1" dirty="0">
                <a:solidFill>
                  <a:srgbClr val="FF0000"/>
                </a:solidFill>
                <a:latin typeface="Lato" panose="020F0502020204030203" pitchFamily="34" charset="0"/>
              </a:rPr>
              <a:t>  </a:t>
            </a:r>
            <a:br>
              <a:rPr lang="en-US" sz="800" b="1" i="1" dirty="0">
                <a:latin typeface="Lato" panose="020F0502020204030203" pitchFamily="34" charset="0"/>
              </a:rPr>
            </a:br>
            <a:endParaRPr lang="en-US" sz="800" b="1" i="1" dirty="0">
              <a:latin typeface="Lato" panose="020F0502020204030203" pitchFamily="34" charset="0"/>
            </a:endParaRPr>
          </a:p>
          <a:p>
            <a:pPr marL="571500" indent="-571500">
              <a:buFont typeface="Arial" panose="020B0604020202020204" pitchFamily="34" charset="0"/>
              <a:buChar char="•"/>
            </a:pPr>
            <a:r>
              <a:rPr lang="en-US" sz="3600" b="1" u="sng" dirty="0">
                <a:latin typeface="Lato" panose="020F0502020204030203" pitchFamily="34" charset="0"/>
              </a:rPr>
              <a:t>Original Mission Statement:</a:t>
            </a:r>
            <a:br>
              <a:rPr lang="en-US" sz="3600" dirty="0">
                <a:latin typeface="Lato" panose="020F0502020204030203" pitchFamily="34" charset="0"/>
              </a:rPr>
            </a:br>
            <a:r>
              <a:rPr lang="en-US" sz="2400" i="1" dirty="0">
                <a:latin typeface="Lato" panose="020F0502020204030203" pitchFamily="34" charset="0"/>
              </a:rPr>
              <a:t>A </a:t>
            </a:r>
            <a:r>
              <a:rPr lang="en-US" sz="2400" b="1" i="1" dirty="0">
                <a:solidFill>
                  <a:srgbClr val="FF0000"/>
                </a:solidFill>
                <a:latin typeface="Lato" panose="020F0502020204030203" pitchFamily="34" charset="0"/>
              </a:rPr>
              <a:t>luncheon club for retired men </a:t>
            </a:r>
            <a:r>
              <a:rPr lang="en-US" sz="2400" i="1" dirty="0">
                <a:latin typeface="Lato" panose="020F0502020204030203" pitchFamily="34" charset="0"/>
              </a:rPr>
              <a:t>for the purpose of maintaining olde friendships, making new acquaintances and avoiding the boredom of retirement</a:t>
            </a:r>
            <a:r>
              <a:rPr lang="en-US" sz="800" i="1" dirty="0">
                <a:latin typeface="Lato" panose="020F0502020204030203" pitchFamily="34" charset="0"/>
              </a:rPr>
              <a:t>  </a:t>
            </a:r>
            <a:r>
              <a:rPr lang="en-US" sz="2400" b="1" i="1" dirty="0">
                <a:latin typeface="Lato" panose="020F0502020204030203" pitchFamily="34" charset="0"/>
              </a:rPr>
              <a:t>___________________________________________________________________</a:t>
            </a:r>
            <a:br>
              <a:rPr lang="en-US" sz="800" b="1" i="1" dirty="0">
                <a:latin typeface="Lato" panose="020F0502020204030203" pitchFamily="34" charset="0"/>
              </a:rPr>
            </a:br>
            <a:r>
              <a:rPr lang="en-US" sz="800" b="1" i="1" dirty="0">
                <a:latin typeface="Lato" panose="020F0502020204030203" pitchFamily="34" charset="0"/>
              </a:rPr>
              <a:t> </a:t>
            </a:r>
            <a:endParaRPr lang="en-US" sz="2800" b="1" i="1" dirty="0">
              <a:latin typeface="Lato" panose="020F0502020204030203" pitchFamily="34" charset="0"/>
            </a:endParaRPr>
          </a:p>
          <a:p>
            <a:pPr marL="571500" indent="-571500">
              <a:buFont typeface="Arial" panose="020B0604020202020204" pitchFamily="34" charset="0"/>
              <a:buChar char="•"/>
            </a:pPr>
            <a:r>
              <a:rPr lang="en-US" sz="3600" b="1" u="sng" dirty="0">
                <a:latin typeface="Lato" panose="020F0502020204030203" pitchFamily="34" charset="0"/>
              </a:rPr>
              <a:t>Current Slogan:</a:t>
            </a:r>
            <a:br>
              <a:rPr lang="en-US" sz="4800" dirty="0">
                <a:latin typeface="Lato" panose="020F0502020204030203" pitchFamily="34" charset="0"/>
              </a:rPr>
            </a:br>
            <a:r>
              <a:rPr lang="en-US" sz="2400" b="1" i="1" dirty="0">
                <a:solidFill>
                  <a:srgbClr val="FF0000"/>
                </a:solidFill>
                <a:latin typeface="Lato" panose="020F0502020204030203" pitchFamily="34" charset="0"/>
              </a:rPr>
              <a:t>Enhance your Lifestyle </a:t>
            </a:r>
            <a:r>
              <a:rPr lang="en-US" sz="2400" i="1" dirty="0">
                <a:latin typeface="Lato" panose="020F0502020204030203" pitchFamily="34" charset="0"/>
              </a:rPr>
              <a:t>and Make Friends for Life</a:t>
            </a:r>
            <a:r>
              <a:rPr lang="en-US" sz="800" i="1" dirty="0">
                <a:latin typeface="Lato" panose="020F0502020204030203" pitchFamily="34" charset="0"/>
              </a:rPr>
              <a:t>  </a:t>
            </a:r>
            <a:br>
              <a:rPr lang="en-US" sz="800" i="1" dirty="0">
                <a:latin typeface="Lato" panose="020F0502020204030203" pitchFamily="34" charset="0"/>
              </a:rPr>
            </a:br>
            <a:r>
              <a:rPr lang="en-US" sz="800" i="1" dirty="0">
                <a:latin typeface="Lato" panose="020F0502020204030203" pitchFamily="34" charset="0"/>
              </a:rPr>
              <a:t> </a:t>
            </a:r>
            <a:endParaRPr lang="en-US" sz="2400" i="1" dirty="0">
              <a:latin typeface="Lato" panose="020F0502020204030203" pitchFamily="34" charset="0"/>
            </a:endParaRPr>
          </a:p>
          <a:p>
            <a:pPr marL="571500" indent="-571500">
              <a:buFont typeface="Arial" panose="020B0604020202020204" pitchFamily="34" charset="0"/>
              <a:buChar char="•"/>
            </a:pPr>
            <a:r>
              <a:rPr lang="en-US" sz="3600" b="1" u="sng" spc="-10" dirty="0">
                <a:latin typeface="Lato" panose="020F0502020204030203" pitchFamily="34" charset="0"/>
                <a:ea typeface="Arial" panose="020B0604020202020204" pitchFamily="34" charset="0"/>
              </a:rPr>
              <a:t>Current Mission Statement:</a:t>
            </a:r>
            <a:br>
              <a:rPr lang="en-US" sz="1200" spc="200" dirty="0">
                <a:latin typeface="Arial" panose="020B0604020202020204" pitchFamily="34" charset="0"/>
                <a:ea typeface="Arial" panose="020B0604020202020204" pitchFamily="34" charset="0"/>
              </a:rPr>
            </a:br>
            <a:r>
              <a:rPr lang="en-US" sz="2400" i="1" spc="200" dirty="0">
                <a:latin typeface="Lato" panose="020F0502020204030203" pitchFamily="34" charset="0"/>
                <a:ea typeface="Arial" panose="020B0604020202020204" pitchFamily="34" charset="0"/>
              </a:rPr>
              <a:t>S</a:t>
            </a:r>
            <a:r>
              <a:rPr lang="en-US" sz="2400" i="1" dirty="0">
                <a:latin typeface="Lato" panose="020F0502020204030203" pitchFamily="34" charset="0"/>
                <a:ea typeface="Arial" panose="020B0604020202020204" pitchFamily="34" charset="0"/>
              </a:rPr>
              <a:t>IR</a:t>
            </a:r>
            <a:r>
              <a:rPr lang="en-US" sz="2400" i="1" spc="-10" dirty="0">
                <a:latin typeface="Lato" panose="020F0502020204030203" pitchFamily="34" charset="0"/>
                <a:ea typeface="Arial" panose="020B0604020202020204" pitchFamily="34" charset="0"/>
              </a:rPr>
              <a:t> </a:t>
            </a:r>
            <a:r>
              <a:rPr lang="en-US" sz="2400" i="1" dirty="0">
                <a:latin typeface="Lato" panose="020F0502020204030203" pitchFamily="34" charset="0"/>
                <a:ea typeface="Arial" panose="020B0604020202020204" pitchFamily="34" charset="0"/>
              </a:rPr>
              <a:t>exists</a:t>
            </a:r>
            <a:r>
              <a:rPr lang="en-US" sz="2400" i="1" spc="-20" dirty="0">
                <a:latin typeface="Lato" panose="020F0502020204030203" pitchFamily="34" charset="0"/>
                <a:ea typeface="Arial" panose="020B0604020202020204" pitchFamily="34" charset="0"/>
              </a:rPr>
              <a:t> </a:t>
            </a:r>
            <a:r>
              <a:rPr lang="en-US" sz="2400" i="1" dirty="0">
                <a:latin typeface="Lato" panose="020F0502020204030203" pitchFamily="34" charset="0"/>
                <a:ea typeface="Arial" panose="020B0604020202020204" pitchFamily="34" charset="0"/>
              </a:rPr>
              <a:t>to</a:t>
            </a:r>
            <a:r>
              <a:rPr lang="en-US" sz="2400" i="1" spc="-15" dirty="0">
                <a:latin typeface="Lato" panose="020F0502020204030203" pitchFamily="34" charset="0"/>
                <a:ea typeface="Arial" panose="020B0604020202020204" pitchFamily="34" charset="0"/>
              </a:rPr>
              <a:t> </a:t>
            </a:r>
            <a:r>
              <a:rPr lang="en-US" sz="2400" i="1" dirty="0">
                <a:latin typeface="Lato" panose="020F0502020204030203" pitchFamily="34" charset="0"/>
                <a:ea typeface="Arial" panose="020B0604020202020204" pitchFamily="34" charset="0"/>
              </a:rPr>
              <a:t>enrich</a:t>
            </a:r>
            <a:r>
              <a:rPr lang="en-US" sz="2400" i="1" spc="-5" dirty="0">
                <a:latin typeface="Lato" panose="020F0502020204030203" pitchFamily="34" charset="0"/>
                <a:ea typeface="Arial" panose="020B0604020202020204" pitchFamily="34" charset="0"/>
              </a:rPr>
              <a:t> </a:t>
            </a:r>
            <a:r>
              <a:rPr lang="en-US" sz="2400" i="1" dirty="0">
                <a:latin typeface="Lato" panose="020F0502020204030203" pitchFamily="34" charset="0"/>
                <a:ea typeface="Arial" panose="020B0604020202020204" pitchFamily="34" charset="0"/>
              </a:rPr>
              <a:t>the</a:t>
            </a:r>
            <a:r>
              <a:rPr lang="en-US" sz="2400" i="1" spc="-15" dirty="0">
                <a:latin typeface="Lato" panose="020F0502020204030203" pitchFamily="34" charset="0"/>
                <a:ea typeface="Arial" panose="020B0604020202020204" pitchFamily="34" charset="0"/>
              </a:rPr>
              <a:t> </a:t>
            </a:r>
            <a:r>
              <a:rPr lang="en-US" sz="2400" i="1" dirty="0">
                <a:latin typeface="Lato" panose="020F0502020204030203" pitchFamily="34" charset="0"/>
                <a:ea typeface="Arial" panose="020B0604020202020204" pitchFamily="34" charset="0"/>
              </a:rPr>
              <a:t>lives</a:t>
            </a:r>
            <a:r>
              <a:rPr lang="en-US" sz="2400" i="1" spc="-10" dirty="0">
                <a:latin typeface="Lato" panose="020F0502020204030203" pitchFamily="34" charset="0"/>
                <a:ea typeface="Arial" panose="020B0604020202020204" pitchFamily="34" charset="0"/>
              </a:rPr>
              <a:t> </a:t>
            </a:r>
            <a:r>
              <a:rPr lang="en-US" sz="2400" i="1" dirty="0">
                <a:latin typeface="Lato" panose="020F0502020204030203" pitchFamily="34" charset="0"/>
                <a:ea typeface="Arial" panose="020B0604020202020204" pitchFamily="34" charset="0"/>
              </a:rPr>
              <a:t>of</a:t>
            </a:r>
            <a:r>
              <a:rPr lang="en-US" sz="2400" i="1" spc="-20" dirty="0">
                <a:latin typeface="Lato" panose="020F0502020204030203" pitchFamily="34" charset="0"/>
                <a:ea typeface="Arial" panose="020B0604020202020204" pitchFamily="34" charset="0"/>
              </a:rPr>
              <a:t> </a:t>
            </a:r>
            <a:r>
              <a:rPr lang="en-US" sz="2400" i="1" dirty="0">
                <a:latin typeface="Lato" panose="020F0502020204030203" pitchFamily="34" charset="0"/>
                <a:ea typeface="Arial" panose="020B0604020202020204" pitchFamily="34" charset="0"/>
              </a:rPr>
              <a:t>its</a:t>
            </a:r>
            <a:r>
              <a:rPr lang="en-US" sz="2400" i="1" spc="-10" dirty="0">
                <a:solidFill>
                  <a:srgbClr val="FF0000"/>
                </a:solidFill>
                <a:latin typeface="Lato" panose="020F0502020204030203" pitchFamily="34" charset="0"/>
                <a:ea typeface="Arial" panose="020B0604020202020204" pitchFamily="34" charset="0"/>
              </a:rPr>
              <a:t> </a:t>
            </a:r>
            <a:r>
              <a:rPr lang="en-US" sz="2400" i="1" dirty="0">
                <a:latin typeface="Lato" panose="020F0502020204030203" pitchFamily="34" charset="0"/>
                <a:ea typeface="Arial" panose="020B0604020202020204" pitchFamily="34" charset="0"/>
              </a:rPr>
              <a:t>members</a:t>
            </a:r>
            <a:r>
              <a:rPr lang="en-US" sz="2400" i="1" spc="-20" dirty="0">
                <a:latin typeface="Lato" panose="020F0502020204030203" pitchFamily="34" charset="0"/>
                <a:ea typeface="Arial" panose="020B0604020202020204" pitchFamily="34" charset="0"/>
              </a:rPr>
              <a:t> </a:t>
            </a:r>
            <a:r>
              <a:rPr lang="en-US" sz="2400" i="1" dirty="0">
                <a:latin typeface="Lato" panose="020F0502020204030203" pitchFamily="34" charset="0"/>
                <a:ea typeface="Arial" panose="020B0604020202020204" pitchFamily="34" charset="0"/>
              </a:rPr>
              <a:t>through</a:t>
            </a:r>
            <a:r>
              <a:rPr lang="en-US" sz="2400" i="1" spc="-15" dirty="0">
                <a:latin typeface="Lato" panose="020F0502020204030203" pitchFamily="34" charset="0"/>
                <a:ea typeface="Arial" panose="020B0604020202020204" pitchFamily="34" charset="0"/>
              </a:rPr>
              <a:t> </a:t>
            </a:r>
            <a:r>
              <a:rPr lang="en-US" sz="2400" i="1" dirty="0">
                <a:latin typeface="Lato" panose="020F0502020204030203" pitchFamily="34" charset="0"/>
                <a:ea typeface="Arial" panose="020B0604020202020204" pitchFamily="34" charset="0"/>
              </a:rPr>
              <a:t>fun </a:t>
            </a:r>
            <a:r>
              <a:rPr lang="en-US" sz="2400" b="1" i="1" dirty="0">
                <a:solidFill>
                  <a:srgbClr val="FF0000"/>
                </a:solidFill>
                <a:latin typeface="Lato" panose="020F0502020204030203" pitchFamily="34" charset="0"/>
                <a:ea typeface="Arial" panose="020B0604020202020204" pitchFamily="34" charset="0"/>
              </a:rPr>
              <a:t>activities, luncheons and events</a:t>
            </a:r>
            <a:r>
              <a:rPr lang="en-US" sz="2400" b="1" i="1" dirty="0">
                <a:latin typeface="Lato" panose="020F0502020204030203" pitchFamily="34" charset="0"/>
                <a:ea typeface="Arial" panose="020B0604020202020204" pitchFamily="34" charset="0"/>
              </a:rPr>
              <a:t> </a:t>
            </a:r>
            <a:r>
              <a:rPr lang="en-US" sz="2400" i="1" dirty="0">
                <a:latin typeface="Lato" panose="020F0502020204030203" pitchFamily="34" charset="0"/>
                <a:ea typeface="Arial" panose="020B0604020202020204" pitchFamily="34" charset="0"/>
              </a:rPr>
              <a:t>while</a:t>
            </a:r>
            <a:r>
              <a:rPr lang="en-US" sz="2400" i="1" dirty="0">
                <a:solidFill>
                  <a:srgbClr val="FF0000"/>
                </a:solidFill>
                <a:latin typeface="Lato" panose="020F0502020204030203" pitchFamily="34" charset="0"/>
                <a:ea typeface="Arial" panose="020B0604020202020204" pitchFamily="34" charset="0"/>
              </a:rPr>
              <a:t> </a:t>
            </a:r>
            <a:r>
              <a:rPr lang="en-US" sz="2400" i="1" dirty="0">
                <a:latin typeface="Lato" panose="020F0502020204030203" pitchFamily="34" charset="0"/>
                <a:ea typeface="Arial" panose="020B0604020202020204" pitchFamily="34" charset="0"/>
              </a:rPr>
              <a:t>making friends for life</a:t>
            </a:r>
            <a:r>
              <a:rPr lang="en-US" sz="800" i="1" dirty="0">
                <a:latin typeface="Lato" panose="020F0502020204030203" pitchFamily="34" charset="0"/>
                <a:ea typeface="Arial" panose="020B0604020202020204" pitchFamily="34" charset="0"/>
              </a:rPr>
              <a:t> </a:t>
            </a:r>
            <a:br>
              <a:rPr lang="en-US" sz="800" i="1" dirty="0">
                <a:latin typeface="Lato" panose="020F0502020204030203" pitchFamily="34" charset="0"/>
                <a:ea typeface="Arial" panose="020B0604020202020204" pitchFamily="34" charset="0"/>
              </a:rPr>
            </a:br>
            <a:r>
              <a:rPr lang="en-US" sz="800" i="1" dirty="0">
                <a:latin typeface="Lato" panose="020F0502020204030203" pitchFamily="34" charset="0"/>
                <a:ea typeface="Arial" panose="020B0604020202020204" pitchFamily="34" charset="0"/>
              </a:rPr>
              <a:t> </a:t>
            </a:r>
            <a:endParaRPr lang="en-US" sz="3600" dirty="0">
              <a:latin typeface="Lato" panose="020F0502020204030203" pitchFamily="34" charset="0"/>
            </a:endParaRPr>
          </a:p>
        </p:txBody>
      </p:sp>
      <p:pic>
        <p:nvPicPr>
          <p:cNvPr id="3" name="Picture 2">
            <a:extLst>
              <a:ext uri="{FF2B5EF4-FFF2-40B4-BE49-F238E27FC236}">
                <a16:creationId xmlns:a16="http://schemas.microsoft.com/office/drawing/2014/main" id="{448DFF93-0795-F448-D732-2E3A9231857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57184" y="926365"/>
            <a:ext cx="2109830" cy="1812169"/>
          </a:xfrm>
          <a:prstGeom prst="rect">
            <a:avLst/>
          </a:prstGeom>
          <a:ln w="19050" cap="sq">
            <a:solidFill>
              <a:srgbClr val="000000"/>
            </a:solidFill>
            <a:miter lim="800000"/>
          </a:ln>
          <a:effectLst>
            <a:outerShdw blurRad="57150" dist="50800" dir="2700000" algn="tl" rotWithShape="0">
              <a:srgbClr val="000000">
                <a:alpha val="40000"/>
              </a:srgbClr>
            </a:outerShdw>
          </a:effectLst>
        </p:spPr>
      </p:pic>
      <p:pic>
        <p:nvPicPr>
          <p:cNvPr id="5" name="Google Shape;207;p28">
            <a:extLst>
              <a:ext uri="{FF2B5EF4-FFF2-40B4-BE49-F238E27FC236}">
                <a16:creationId xmlns:a16="http://schemas.microsoft.com/office/drawing/2014/main" id="{19D094F1-12CA-8C6E-0099-ED3C1FAA2802}"/>
              </a:ext>
            </a:extLst>
          </p:cNvPr>
          <p:cNvPicPr preferRelativeResize="0"/>
          <p:nvPr/>
        </p:nvPicPr>
        <p:blipFill rotWithShape="1">
          <a:blip r:embed="rId3">
            <a:alphaModFix/>
          </a:blip>
          <a:srcRect/>
          <a:stretch/>
        </p:blipFill>
        <p:spPr>
          <a:xfrm>
            <a:off x="9809141" y="4012163"/>
            <a:ext cx="2029408" cy="1812169"/>
          </a:xfrm>
          <a:prstGeom prst="rect">
            <a:avLst/>
          </a:prstGeom>
          <a:ln w="28575"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092504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0788ED-2D78-B180-A6C3-63E31D382F1F}"/>
            </a:ext>
          </a:extLst>
        </p:cNvPr>
        <p:cNvGrpSpPr/>
        <p:nvPr/>
      </p:nvGrpSpPr>
      <p:grpSpPr>
        <a:xfrm>
          <a:off x="0" y="0"/>
          <a:ext cx="0" cy="0"/>
          <a:chOff x="0" y="0"/>
          <a:chExt cx="0" cy="0"/>
        </a:xfrm>
      </p:grpSpPr>
      <p:pic>
        <p:nvPicPr>
          <p:cNvPr id="3" name="Picture 2" descr="A red and black advertisement with a group of people&#10;&#10;Description automatically generated">
            <a:extLst>
              <a:ext uri="{FF2B5EF4-FFF2-40B4-BE49-F238E27FC236}">
                <a16:creationId xmlns:a16="http://schemas.microsoft.com/office/drawing/2014/main" id="{D805909B-536A-B1A9-794C-3F44D1B62C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0563" y="241168"/>
            <a:ext cx="5640687" cy="6375663"/>
          </a:xfrm>
          <a:prstGeom prst="rect">
            <a:avLst/>
          </a:prstGeom>
        </p:spPr>
      </p:pic>
      <p:sp>
        <p:nvSpPr>
          <p:cNvPr id="2" name="TextBox 1">
            <a:extLst>
              <a:ext uri="{FF2B5EF4-FFF2-40B4-BE49-F238E27FC236}">
                <a16:creationId xmlns:a16="http://schemas.microsoft.com/office/drawing/2014/main" id="{A7E3C488-5769-CB8F-7F94-72CCBB1F0AC4}"/>
              </a:ext>
            </a:extLst>
          </p:cNvPr>
          <p:cNvSpPr txBox="1"/>
          <p:nvPr/>
        </p:nvSpPr>
        <p:spPr>
          <a:xfrm>
            <a:off x="7780063" y="1374154"/>
            <a:ext cx="3820277" cy="646331"/>
          </a:xfrm>
          <a:prstGeom prst="rect">
            <a:avLst/>
          </a:prstGeom>
          <a:noFill/>
        </p:spPr>
        <p:txBody>
          <a:bodyPr wrap="none" rtlCol="0">
            <a:spAutoFit/>
          </a:bodyPr>
          <a:lstStyle/>
          <a:p>
            <a:r>
              <a:rPr lang="en-US" sz="3600" b="1" dirty="0">
                <a:latin typeface="Lato" panose="020F0502020204030203" pitchFamily="34" charset="0"/>
              </a:rPr>
              <a:t>Central Valley Ad</a:t>
            </a:r>
          </a:p>
        </p:txBody>
      </p:sp>
    </p:spTree>
    <p:extLst>
      <p:ext uri="{BB962C8B-B14F-4D97-AF65-F5344CB8AC3E}">
        <p14:creationId xmlns:p14="http://schemas.microsoft.com/office/powerpoint/2010/main" val="22811820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9BEEE-3E68-5A9B-5E44-2D5F30EF6681}"/>
            </a:ext>
          </a:extLst>
        </p:cNvPr>
        <p:cNvGrpSpPr/>
        <p:nvPr/>
      </p:nvGrpSpPr>
      <p:grpSpPr>
        <a:xfrm>
          <a:off x="0" y="0"/>
          <a:ext cx="0" cy="0"/>
          <a:chOff x="0" y="0"/>
          <a:chExt cx="0" cy="0"/>
        </a:xfrm>
      </p:grpSpPr>
      <p:pic>
        <p:nvPicPr>
          <p:cNvPr id="5" name="Picture 4" descr="A page of a magazine&#10;&#10;AI-generated content may be incorrect.">
            <a:extLst>
              <a:ext uri="{FF2B5EF4-FFF2-40B4-BE49-F238E27FC236}">
                <a16:creationId xmlns:a16="http://schemas.microsoft.com/office/drawing/2014/main" id="{1C34D937-73E5-48F4-3386-3611A99AFC6C}"/>
              </a:ext>
            </a:extLst>
          </p:cNvPr>
          <p:cNvPicPr>
            <a:picLocks noChangeAspect="1"/>
          </p:cNvPicPr>
          <p:nvPr/>
        </p:nvPicPr>
        <p:blipFill>
          <a:blip r:embed="rId2">
            <a:extLst>
              <a:ext uri="{28A0092B-C50C-407E-A947-70E740481C1C}">
                <a14:useLocalDpi xmlns:a14="http://schemas.microsoft.com/office/drawing/2010/main" val="0"/>
              </a:ext>
            </a:extLst>
          </a:blip>
          <a:srcRect l="2198" t="909" r="17277"/>
          <a:stretch/>
        </p:blipFill>
        <p:spPr>
          <a:xfrm>
            <a:off x="2244049" y="1793042"/>
            <a:ext cx="8018034" cy="4669060"/>
          </a:xfrm>
          <a:prstGeom prst="rect">
            <a:avLst/>
          </a:prstGeom>
          <a:ln w="9525">
            <a:solidFill>
              <a:schemeClr val="tx1"/>
            </a:solidFill>
          </a:ln>
        </p:spPr>
      </p:pic>
      <p:sp>
        <p:nvSpPr>
          <p:cNvPr id="6" name="TextBox 5">
            <a:extLst>
              <a:ext uri="{FF2B5EF4-FFF2-40B4-BE49-F238E27FC236}">
                <a16:creationId xmlns:a16="http://schemas.microsoft.com/office/drawing/2014/main" id="{2986E0EB-A5A9-9609-94B5-A0F1DA2435F1}"/>
              </a:ext>
            </a:extLst>
          </p:cNvPr>
          <p:cNvSpPr txBox="1"/>
          <p:nvPr/>
        </p:nvSpPr>
        <p:spPr>
          <a:xfrm>
            <a:off x="1831958" y="457595"/>
            <a:ext cx="9188734" cy="769441"/>
          </a:xfrm>
          <a:prstGeom prst="rect">
            <a:avLst/>
          </a:prstGeom>
          <a:noFill/>
        </p:spPr>
        <p:txBody>
          <a:bodyPr wrap="none" rtlCol="0">
            <a:spAutoFit/>
          </a:bodyPr>
          <a:lstStyle/>
          <a:p>
            <a:r>
              <a:rPr lang="en-US" sz="4400" b="1" dirty="0">
                <a:latin typeface="Lato" panose="020F0502020204030203" pitchFamily="34" charset="0"/>
              </a:rPr>
              <a:t>Modesto m-View (February edition)</a:t>
            </a:r>
          </a:p>
        </p:txBody>
      </p:sp>
    </p:spTree>
    <p:extLst>
      <p:ext uri="{BB962C8B-B14F-4D97-AF65-F5344CB8AC3E}">
        <p14:creationId xmlns:p14="http://schemas.microsoft.com/office/powerpoint/2010/main" val="24600791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golf balls&#10;&#10;AI-generated content may be incorrect.">
            <a:extLst>
              <a:ext uri="{FF2B5EF4-FFF2-40B4-BE49-F238E27FC236}">
                <a16:creationId xmlns:a16="http://schemas.microsoft.com/office/drawing/2014/main" id="{36EB2342-9924-A679-BA96-311FCBF76E97}"/>
              </a:ext>
            </a:extLst>
          </p:cNvPr>
          <p:cNvPicPr>
            <a:picLocks noChangeAspect="1"/>
          </p:cNvPicPr>
          <p:nvPr/>
        </p:nvPicPr>
        <p:blipFill>
          <a:blip r:embed="rId2">
            <a:extLst>
              <a:ext uri="{28A0092B-C50C-407E-A947-70E740481C1C}">
                <a14:useLocalDpi xmlns:a14="http://schemas.microsoft.com/office/drawing/2010/main" val="0"/>
              </a:ext>
            </a:extLst>
          </a:blip>
          <a:srcRect l="3269" t="202" r="-417" b="1936"/>
          <a:stretch/>
        </p:blipFill>
        <p:spPr>
          <a:xfrm>
            <a:off x="2871697" y="250310"/>
            <a:ext cx="4182975" cy="6431452"/>
          </a:xfrm>
          <a:prstGeom prst="rect">
            <a:avLst/>
          </a:prstGeom>
          <a:ln w="19050">
            <a:solidFill>
              <a:schemeClr val="tx1"/>
            </a:solidFill>
          </a:ln>
        </p:spPr>
      </p:pic>
      <p:pic>
        <p:nvPicPr>
          <p:cNvPr id="8" name="Picture 7" descr="A red rooster with black text&#10;&#10;Description automatically generated with low confidence">
            <a:extLst>
              <a:ext uri="{FF2B5EF4-FFF2-40B4-BE49-F238E27FC236}">
                <a16:creationId xmlns:a16="http://schemas.microsoft.com/office/drawing/2014/main" id="{130BDE35-02DD-AE3C-23E1-9EBBC36BCA8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9260" y="250310"/>
            <a:ext cx="1554624" cy="1433709"/>
          </a:xfrm>
          <a:prstGeom prst="rect">
            <a:avLst/>
          </a:prstGeom>
        </p:spPr>
      </p:pic>
      <p:sp>
        <p:nvSpPr>
          <p:cNvPr id="2" name="TextBox 1">
            <a:extLst>
              <a:ext uri="{FF2B5EF4-FFF2-40B4-BE49-F238E27FC236}">
                <a16:creationId xmlns:a16="http://schemas.microsoft.com/office/drawing/2014/main" id="{A50E1039-6E3D-1158-9FBF-6688BA055970}"/>
              </a:ext>
            </a:extLst>
          </p:cNvPr>
          <p:cNvSpPr txBox="1"/>
          <p:nvPr/>
        </p:nvSpPr>
        <p:spPr>
          <a:xfrm>
            <a:off x="7940021" y="2206820"/>
            <a:ext cx="3365024" cy="1200329"/>
          </a:xfrm>
          <a:prstGeom prst="rect">
            <a:avLst/>
          </a:prstGeom>
          <a:noFill/>
        </p:spPr>
        <p:txBody>
          <a:bodyPr wrap="none" rtlCol="0">
            <a:spAutoFit/>
          </a:bodyPr>
          <a:lstStyle/>
          <a:p>
            <a:r>
              <a:rPr lang="en-US" sz="3600" b="1" dirty="0">
                <a:latin typeface="Lato" panose="020F0502020204030203" pitchFamily="34" charset="0"/>
              </a:rPr>
              <a:t>Los Altos – </a:t>
            </a:r>
          </a:p>
          <a:p>
            <a:r>
              <a:rPr lang="en-US" sz="3600" b="1" dirty="0">
                <a:latin typeface="Lato" panose="020F0502020204030203" pitchFamily="34" charset="0"/>
              </a:rPr>
              <a:t>Mountain View</a:t>
            </a:r>
          </a:p>
        </p:txBody>
      </p:sp>
    </p:spTree>
    <p:extLst>
      <p:ext uri="{BB962C8B-B14F-4D97-AF65-F5344CB8AC3E}">
        <p14:creationId xmlns:p14="http://schemas.microsoft.com/office/powerpoint/2010/main" val="42885050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63D268-6AFD-0C92-22BC-1BD8883C8C2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99BEBFC-655A-EB05-D2D5-60BCF9594664}"/>
              </a:ext>
            </a:extLst>
          </p:cNvPr>
          <p:cNvPicPr>
            <a:picLocks noChangeAspect="1"/>
          </p:cNvPicPr>
          <p:nvPr/>
        </p:nvPicPr>
        <p:blipFill>
          <a:blip r:embed="rId2"/>
          <a:stretch>
            <a:fillRect/>
          </a:stretch>
        </p:blipFill>
        <p:spPr>
          <a:xfrm>
            <a:off x="2309511" y="238556"/>
            <a:ext cx="7513906" cy="6380887"/>
          </a:xfrm>
          <a:prstGeom prst="rect">
            <a:avLst/>
          </a:prstGeom>
          <a:ln w="127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1855943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ED8B75-553C-5C25-EDB3-F7872B7664A2}"/>
            </a:ext>
          </a:extLst>
        </p:cNvPr>
        <p:cNvGrpSpPr/>
        <p:nvPr/>
      </p:nvGrpSpPr>
      <p:grpSpPr>
        <a:xfrm>
          <a:off x="0" y="0"/>
          <a:ext cx="0" cy="0"/>
          <a:chOff x="0" y="0"/>
          <a:chExt cx="0" cy="0"/>
        </a:xfrm>
      </p:grpSpPr>
      <p:pic>
        <p:nvPicPr>
          <p:cNvPr id="3" name="Picture 2" descr="A group of balls with lines on them&#10;&#10;AI-generated content may be incorrect.">
            <a:extLst>
              <a:ext uri="{FF2B5EF4-FFF2-40B4-BE49-F238E27FC236}">
                <a16:creationId xmlns:a16="http://schemas.microsoft.com/office/drawing/2014/main" id="{E0C87ED1-3C78-1AB8-5A8B-11E96D637C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8997" y="250310"/>
            <a:ext cx="4259100" cy="6500733"/>
          </a:xfrm>
          <a:prstGeom prst="rect">
            <a:avLst/>
          </a:prstGeom>
        </p:spPr>
      </p:pic>
      <p:pic>
        <p:nvPicPr>
          <p:cNvPr id="4" name="Picture 3" descr="A red rooster with black text&#10;&#10;Description automatically generated with low confidence">
            <a:extLst>
              <a:ext uri="{FF2B5EF4-FFF2-40B4-BE49-F238E27FC236}">
                <a16:creationId xmlns:a16="http://schemas.microsoft.com/office/drawing/2014/main" id="{BF8CDE20-7042-E628-0664-3D5C5773842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9260" y="250310"/>
            <a:ext cx="1554624" cy="1433709"/>
          </a:xfrm>
          <a:prstGeom prst="rect">
            <a:avLst/>
          </a:prstGeom>
        </p:spPr>
      </p:pic>
      <p:sp>
        <p:nvSpPr>
          <p:cNvPr id="2" name="TextBox 1">
            <a:extLst>
              <a:ext uri="{FF2B5EF4-FFF2-40B4-BE49-F238E27FC236}">
                <a16:creationId xmlns:a16="http://schemas.microsoft.com/office/drawing/2014/main" id="{52D7CEAE-705A-A97B-AAC5-281D758D6403}"/>
              </a:ext>
            </a:extLst>
          </p:cNvPr>
          <p:cNvSpPr txBox="1"/>
          <p:nvPr/>
        </p:nvSpPr>
        <p:spPr>
          <a:xfrm>
            <a:off x="7940021" y="2206820"/>
            <a:ext cx="3365024" cy="1200329"/>
          </a:xfrm>
          <a:prstGeom prst="rect">
            <a:avLst/>
          </a:prstGeom>
          <a:noFill/>
        </p:spPr>
        <p:txBody>
          <a:bodyPr wrap="none" rtlCol="0">
            <a:spAutoFit/>
          </a:bodyPr>
          <a:lstStyle/>
          <a:p>
            <a:r>
              <a:rPr lang="en-US" sz="3600" b="1" dirty="0">
                <a:latin typeface="Lato" panose="020F0502020204030203" pitchFamily="34" charset="0"/>
              </a:rPr>
              <a:t>Los Altos – </a:t>
            </a:r>
          </a:p>
          <a:p>
            <a:r>
              <a:rPr lang="en-US" sz="3600" b="1" dirty="0">
                <a:latin typeface="Lato" panose="020F0502020204030203" pitchFamily="34" charset="0"/>
              </a:rPr>
              <a:t>Mountain View</a:t>
            </a:r>
          </a:p>
        </p:txBody>
      </p:sp>
    </p:spTree>
    <p:extLst>
      <p:ext uri="{BB962C8B-B14F-4D97-AF65-F5344CB8AC3E}">
        <p14:creationId xmlns:p14="http://schemas.microsoft.com/office/powerpoint/2010/main" val="42435562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85781A-4948-20A9-8AE3-2292C84A7106}"/>
            </a:ext>
          </a:extLst>
        </p:cNvPr>
        <p:cNvGrpSpPr/>
        <p:nvPr/>
      </p:nvGrpSpPr>
      <p:grpSpPr>
        <a:xfrm>
          <a:off x="0" y="0"/>
          <a:ext cx="0" cy="0"/>
          <a:chOff x="0" y="0"/>
          <a:chExt cx="0" cy="0"/>
        </a:xfrm>
      </p:grpSpPr>
      <p:pic>
        <p:nvPicPr>
          <p:cNvPr id="3" name="Picture 2" descr="A pink bowling ball with white text&#10;&#10;AI-generated content may be incorrect.">
            <a:extLst>
              <a:ext uri="{FF2B5EF4-FFF2-40B4-BE49-F238E27FC236}">
                <a16:creationId xmlns:a16="http://schemas.microsoft.com/office/drawing/2014/main" id="{6DFC4BC6-6864-8C54-A826-5BD9C70DE6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1550" y="250310"/>
            <a:ext cx="4254290" cy="6493390"/>
          </a:xfrm>
          <a:prstGeom prst="rect">
            <a:avLst/>
          </a:prstGeom>
        </p:spPr>
      </p:pic>
      <p:pic>
        <p:nvPicPr>
          <p:cNvPr id="4" name="Picture 3" descr="A red rooster with black text&#10;&#10;Description automatically generated with low confidence">
            <a:extLst>
              <a:ext uri="{FF2B5EF4-FFF2-40B4-BE49-F238E27FC236}">
                <a16:creationId xmlns:a16="http://schemas.microsoft.com/office/drawing/2014/main" id="{83A86AE4-1FE3-7DAC-246B-715D75F3FB9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9260" y="250310"/>
            <a:ext cx="1554624" cy="1433709"/>
          </a:xfrm>
          <a:prstGeom prst="rect">
            <a:avLst/>
          </a:prstGeom>
        </p:spPr>
      </p:pic>
      <p:sp>
        <p:nvSpPr>
          <p:cNvPr id="2" name="TextBox 1">
            <a:extLst>
              <a:ext uri="{FF2B5EF4-FFF2-40B4-BE49-F238E27FC236}">
                <a16:creationId xmlns:a16="http://schemas.microsoft.com/office/drawing/2014/main" id="{ADDA2D2D-52BB-B0D5-EAD2-474F096FC7BF}"/>
              </a:ext>
            </a:extLst>
          </p:cNvPr>
          <p:cNvSpPr txBox="1"/>
          <p:nvPr/>
        </p:nvSpPr>
        <p:spPr>
          <a:xfrm>
            <a:off x="7940021" y="2206820"/>
            <a:ext cx="3365024" cy="1200329"/>
          </a:xfrm>
          <a:prstGeom prst="rect">
            <a:avLst/>
          </a:prstGeom>
          <a:noFill/>
        </p:spPr>
        <p:txBody>
          <a:bodyPr wrap="none" rtlCol="0">
            <a:spAutoFit/>
          </a:bodyPr>
          <a:lstStyle/>
          <a:p>
            <a:r>
              <a:rPr lang="en-US" sz="3600" b="1" dirty="0">
                <a:latin typeface="Lato" panose="020F0502020204030203" pitchFamily="34" charset="0"/>
              </a:rPr>
              <a:t>Los Altos – </a:t>
            </a:r>
          </a:p>
          <a:p>
            <a:r>
              <a:rPr lang="en-US" sz="3600" b="1" dirty="0">
                <a:latin typeface="Lato" panose="020F0502020204030203" pitchFamily="34" charset="0"/>
              </a:rPr>
              <a:t>Mountain View</a:t>
            </a:r>
          </a:p>
        </p:txBody>
      </p:sp>
    </p:spTree>
    <p:extLst>
      <p:ext uri="{BB962C8B-B14F-4D97-AF65-F5344CB8AC3E}">
        <p14:creationId xmlns:p14="http://schemas.microsoft.com/office/powerpoint/2010/main" val="36786920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5B0724-688E-33ED-272E-C623EFF68F88}"/>
            </a:ext>
          </a:extLst>
        </p:cNvPr>
        <p:cNvGrpSpPr/>
        <p:nvPr/>
      </p:nvGrpSpPr>
      <p:grpSpPr>
        <a:xfrm>
          <a:off x="0" y="0"/>
          <a:ext cx="0" cy="0"/>
          <a:chOff x="0" y="0"/>
          <a:chExt cx="0" cy="0"/>
        </a:xfrm>
      </p:grpSpPr>
      <p:pic>
        <p:nvPicPr>
          <p:cNvPr id="3" name="Picture 2" descr="A yellow ball with holes&#10;&#10;AI-generated content may be incorrect.">
            <a:extLst>
              <a:ext uri="{FF2B5EF4-FFF2-40B4-BE49-F238E27FC236}">
                <a16:creationId xmlns:a16="http://schemas.microsoft.com/office/drawing/2014/main" id="{52AA5BE4-5A66-367C-9727-11DBFBBF16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5850" y="250310"/>
            <a:ext cx="4252616" cy="6490835"/>
          </a:xfrm>
          <a:prstGeom prst="rect">
            <a:avLst/>
          </a:prstGeom>
        </p:spPr>
      </p:pic>
      <p:pic>
        <p:nvPicPr>
          <p:cNvPr id="4" name="Picture 3" descr="A red rooster with black text&#10;&#10;Description automatically generated with low confidence">
            <a:extLst>
              <a:ext uri="{FF2B5EF4-FFF2-40B4-BE49-F238E27FC236}">
                <a16:creationId xmlns:a16="http://schemas.microsoft.com/office/drawing/2014/main" id="{E43BA2CA-CA47-CE73-F248-FBF41034876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9260" y="250310"/>
            <a:ext cx="1554624" cy="1433709"/>
          </a:xfrm>
          <a:prstGeom prst="rect">
            <a:avLst/>
          </a:prstGeom>
        </p:spPr>
      </p:pic>
      <p:sp>
        <p:nvSpPr>
          <p:cNvPr id="2" name="TextBox 1">
            <a:extLst>
              <a:ext uri="{FF2B5EF4-FFF2-40B4-BE49-F238E27FC236}">
                <a16:creationId xmlns:a16="http://schemas.microsoft.com/office/drawing/2014/main" id="{31695CB3-A3F6-11D6-8EF7-CB19C97F8A17}"/>
              </a:ext>
            </a:extLst>
          </p:cNvPr>
          <p:cNvSpPr txBox="1"/>
          <p:nvPr/>
        </p:nvSpPr>
        <p:spPr>
          <a:xfrm>
            <a:off x="7940021" y="2206820"/>
            <a:ext cx="3365024" cy="1200329"/>
          </a:xfrm>
          <a:prstGeom prst="rect">
            <a:avLst/>
          </a:prstGeom>
          <a:noFill/>
        </p:spPr>
        <p:txBody>
          <a:bodyPr wrap="none" rtlCol="0">
            <a:spAutoFit/>
          </a:bodyPr>
          <a:lstStyle/>
          <a:p>
            <a:r>
              <a:rPr lang="en-US" sz="3600" b="1" dirty="0">
                <a:latin typeface="Lato" panose="020F0502020204030203" pitchFamily="34" charset="0"/>
              </a:rPr>
              <a:t>Los Altos – </a:t>
            </a:r>
          </a:p>
          <a:p>
            <a:r>
              <a:rPr lang="en-US" sz="3600" b="1" dirty="0">
                <a:latin typeface="Lato" panose="020F0502020204030203" pitchFamily="34" charset="0"/>
              </a:rPr>
              <a:t>Mountain View</a:t>
            </a:r>
          </a:p>
        </p:txBody>
      </p:sp>
    </p:spTree>
    <p:extLst>
      <p:ext uri="{BB962C8B-B14F-4D97-AF65-F5344CB8AC3E}">
        <p14:creationId xmlns:p14="http://schemas.microsoft.com/office/powerpoint/2010/main" val="39961981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E9C3DC-9545-E230-8859-818401FF11E9}"/>
            </a:ext>
          </a:extLst>
        </p:cNvPr>
        <p:cNvGrpSpPr/>
        <p:nvPr/>
      </p:nvGrpSpPr>
      <p:grpSpPr>
        <a:xfrm>
          <a:off x="0" y="0"/>
          <a:ext cx="0" cy="0"/>
          <a:chOff x="0" y="0"/>
          <a:chExt cx="0" cy="0"/>
        </a:xfrm>
      </p:grpSpPr>
      <p:pic>
        <p:nvPicPr>
          <p:cNvPr id="3" name="Picture 2" descr="A stack of books with a bookmark&#10;&#10;AI-generated content may be incorrect.">
            <a:extLst>
              <a:ext uri="{FF2B5EF4-FFF2-40B4-BE49-F238E27FC236}">
                <a16:creationId xmlns:a16="http://schemas.microsoft.com/office/drawing/2014/main" id="{11833109-8636-44A7-F547-22E6588BC5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6438" y="255418"/>
            <a:ext cx="4200739" cy="6411655"/>
          </a:xfrm>
          <a:prstGeom prst="rect">
            <a:avLst/>
          </a:prstGeom>
        </p:spPr>
      </p:pic>
      <p:pic>
        <p:nvPicPr>
          <p:cNvPr id="4" name="Picture 3" descr="A red rooster with black text&#10;&#10;Description automatically generated with low confidence">
            <a:extLst>
              <a:ext uri="{FF2B5EF4-FFF2-40B4-BE49-F238E27FC236}">
                <a16:creationId xmlns:a16="http://schemas.microsoft.com/office/drawing/2014/main" id="{0B612584-C8D3-E2EA-DDC6-53C86B6C712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9260" y="250310"/>
            <a:ext cx="1554624" cy="1433709"/>
          </a:xfrm>
          <a:prstGeom prst="rect">
            <a:avLst/>
          </a:prstGeom>
        </p:spPr>
      </p:pic>
      <p:sp>
        <p:nvSpPr>
          <p:cNvPr id="2" name="TextBox 1">
            <a:extLst>
              <a:ext uri="{FF2B5EF4-FFF2-40B4-BE49-F238E27FC236}">
                <a16:creationId xmlns:a16="http://schemas.microsoft.com/office/drawing/2014/main" id="{DB973A2C-F70C-1A97-39A2-13A6CE55ECBD}"/>
              </a:ext>
            </a:extLst>
          </p:cNvPr>
          <p:cNvSpPr txBox="1"/>
          <p:nvPr/>
        </p:nvSpPr>
        <p:spPr>
          <a:xfrm>
            <a:off x="7940021" y="2206820"/>
            <a:ext cx="3365024" cy="1200329"/>
          </a:xfrm>
          <a:prstGeom prst="rect">
            <a:avLst/>
          </a:prstGeom>
          <a:noFill/>
        </p:spPr>
        <p:txBody>
          <a:bodyPr wrap="none" rtlCol="0">
            <a:spAutoFit/>
          </a:bodyPr>
          <a:lstStyle/>
          <a:p>
            <a:r>
              <a:rPr lang="en-US" sz="3600" b="1" dirty="0">
                <a:latin typeface="Lato" panose="020F0502020204030203" pitchFamily="34" charset="0"/>
              </a:rPr>
              <a:t>Los Altos – </a:t>
            </a:r>
          </a:p>
          <a:p>
            <a:r>
              <a:rPr lang="en-US" sz="3600" b="1" dirty="0">
                <a:latin typeface="Lato" panose="020F0502020204030203" pitchFamily="34" charset="0"/>
              </a:rPr>
              <a:t>Mountain View</a:t>
            </a:r>
          </a:p>
        </p:txBody>
      </p:sp>
    </p:spTree>
    <p:extLst>
      <p:ext uri="{BB962C8B-B14F-4D97-AF65-F5344CB8AC3E}">
        <p14:creationId xmlns:p14="http://schemas.microsoft.com/office/powerpoint/2010/main" val="17432616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5D04E2-F6E0-D9FF-BA57-2A1C9FF16CBB}"/>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71726A51-D154-7C98-003C-750BDD13E8B1}"/>
              </a:ext>
            </a:extLst>
          </p:cNvPr>
          <p:cNvSpPr txBox="1"/>
          <p:nvPr/>
        </p:nvSpPr>
        <p:spPr>
          <a:xfrm>
            <a:off x="146337" y="2768703"/>
            <a:ext cx="3371493" cy="3724096"/>
          </a:xfrm>
          <a:prstGeom prst="rect">
            <a:avLst/>
          </a:prstGeom>
          <a:noFill/>
        </p:spPr>
        <p:txBody>
          <a:bodyPr wrap="square" rtlCol="0">
            <a:spAutoFit/>
          </a:bodyPr>
          <a:lstStyle/>
          <a:p>
            <a:pPr algn="ctr"/>
            <a:r>
              <a:rPr lang="en-US" sz="3600" b="1" dirty="0">
                <a:solidFill>
                  <a:srgbClr val="C00000"/>
                </a:solidFill>
                <a:latin typeface="Lato" panose="020F0502020204030203" pitchFamily="34" charset="0"/>
              </a:rPr>
              <a:t>Men’s</a:t>
            </a:r>
          </a:p>
          <a:p>
            <a:pPr algn="ctr"/>
            <a:r>
              <a:rPr lang="en-US" sz="3600" b="1" dirty="0">
                <a:solidFill>
                  <a:srgbClr val="C00000"/>
                </a:solidFill>
                <a:latin typeface="Lato" panose="020F0502020204030203" pitchFamily="34" charset="0"/>
              </a:rPr>
              <a:t>Selective</a:t>
            </a:r>
          </a:p>
          <a:p>
            <a:pPr algn="ctr"/>
            <a:r>
              <a:rPr lang="en-US" sz="3600" b="1" dirty="0">
                <a:solidFill>
                  <a:srgbClr val="C00000"/>
                </a:solidFill>
                <a:latin typeface="Lato" panose="020F0502020204030203" pitchFamily="34" charset="0"/>
              </a:rPr>
              <a:t>Social Club</a:t>
            </a:r>
            <a:r>
              <a:rPr lang="en-US" sz="800" b="1" dirty="0">
                <a:solidFill>
                  <a:srgbClr val="C00000"/>
                </a:solidFill>
                <a:latin typeface="Lato" panose="020F0502020204030203" pitchFamily="34" charset="0"/>
              </a:rPr>
              <a:t>   </a:t>
            </a:r>
            <a:br>
              <a:rPr lang="en-US" sz="800" b="1" dirty="0">
                <a:solidFill>
                  <a:srgbClr val="C00000"/>
                </a:solidFill>
                <a:latin typeface="Lato" panose="020F0502020204030203" pitchFamily="34" charset="0"/>
              </a:rPr>
            </a:br>
            <a:br>
              <a:rPr lang="en-US" sz="800" b="1" dirty="0">
                <a:solidFill>
                  <a:srgbClr val="C00000"/>
                </a:solidFill>
                <a:latin typeface="Lato" panose="020F0502020204030203" pitchFamily="34" charset="0"/>
              </a:rPr>
            </a:br>
            <a:r>
              <a:rPr lang="en-US" sz="800" b="1" dirty="0">
                <a:solidFill>
                  <a:srgbClr val="C00000"/>
                </a:solidFill>
                <a:latin typeface="Lato" panose="020F0502020204030203" pitchFamily="34" charset="0"/>
              </a:rPr>
              <a:t> </a:t>
            </a:r>
            <a:endParaRPr lang="en-US" sz="4000" b="1" dirty="0">
              <a:solidFill>
                <a:srgbClr val="C00000"/>
              </a:solidFill>
              <a:latin typeface="Lato" panose="020F0502020204030203" pitchFamily="34" charset="0"/>
            </a:endParaRPr>
          </a:p>
          <a:p>
            <a:pPr marL="457200" indent="-457200">
              <a:buFont typeface="Arial" panose="020B0604020202020204" pitchFamily="34" charset="0"/>
              <a:buChar char="•"/>
            </a:pPr>
            <a:r>
              <a:rPr lang="en-US" sz="2800" b="1" dirty="0">
                <a:solidFill>
                  <a:srgbClr val="C00000"/>
                </a:solidFill>
                <a:latin typeface="Lato" panose="020F0502020204030203" pitchFamily="34" charset="0"/>
              </a:rPr>
              <a:t>Damian’s Model</a:t>
            </a:r>
          </a:p>
          <a:p>
            <a:pPr marL="457200" indent="-457200">
              <a:buFont typeface="Arial" panose="020B0604020202020204" pitchFamily="34" charset="0"/>
              <a:buChar char="•"/>
            </a:pPr>
            <a:r>
              <a:rPr lang="en-US" sz="2800" b="1" dirty="0">
                <a:solidFill>
                  <a:srgbClr val="C00000"/>
                </a:solidFill>
                <a:latin typeface="Lato" panose="020F0502020204030203" pitchFamily="34" charset="0"/>
              </a:rPr>
              <a:t>Personal invite</a:t>
            </a:r>
          </a:p>
          <a:p>
            <a:pPr marL="457200" indent="-457200">
              <a:buFont typeface="Arial" panose="020B0604020202020204" pitchFamily="34" charset="0"/>
              <a:buChar char="•"/>
            </a:pPr>
            <a:r>
              <a:rPr lang="en-US" sz="2800" b="1" dirty="0">
                <a:solidFill>
                  <a:srgbClr val="C00000"/>
                </a:solidFill>
                <a:latin typeface="Lato" panose="020F0502020204030203" pitchFamily="34" charset="0"/>
              </a:rPr>
              <a:t>Luncheon Focus</a:t>
            </a:r>
          </a:p>
          <a:p>
            <a:pPr marL="457200" indent="-457200">
              <a:buFont typeface="Arial" panose="020B0604020202020204" pitchFamily="34" charset="0"/>
              <a:buChar char="•"/>
            </a:pPr>
            <a:r>
              <a:rPr lang="en-US" sz="2800" b="1" dirty="0">
                <a:solidFill>
                  <a:srgbClr val="C00000"/>
                </a:solidFill>
                <a:latin typeface="Lato" panose="020F0502020204030203" pitchFamily="34" charset="0"/>
              </a:rPr>
              <a:t>No Visibility</a:t>
            </a:r>
          </a:p>
        </p:txBody>
      </p:sp>
      <p:sp>
        <p:nvSpPr>
          <p:cNvPr id="9" name="TextBox 8">
            <a:extLst>
              <a:ext uri="{FF2B5EF4-FFF2-40B4-BE49-F238E27FC236}">
                <a16:creationId xmlns:a16="http://schemas.microsoft.com/office/drawing/2014/main" id="{86464ACD-AEE7-B51A-FD1A-8A4FAB53B5BD}"/>
              </a:ext>
            </a:extLst>
          </p:cNvPr>
          <p:cNvSpPr txBox="1"/>
          <p:nvPr/>
        </p:nvSpPr>
        <p:spPr>
          <a:xfrm>
            <a:off x="8042566" y="2750230"/>
            <a:ext cx="4040861" cy="3724096"/>
          </a:xfrm>
          <a:prstGeom prst="rect">
            <a:avLst/>
          </a:prstGeom>
          <a:noFill/>
        </p:spPr>
        <p:txBody>
          <a:bodyPr wrap="square" rtlCol="0">
            <a:spAutoFit/>
          </a:bodyPr>
          <a:lstStyle/>
          <a:p>
            <a:pPr algn="ctr"/>
            <a:r>
              <a:rPr lang="en-US" sz="3600" b="1" dirty="0">
                <a:solidFill>
                  <a:srgbClr val="C00000"/>
                </a:solidFill>
                <a:latin typeface="Lato" panose="020F0502020204030203" pitchFamily="34" charset="0"/>
              </a:rPr>
              <a:t>Senior’s</a:t>
            </a:r>
          </a:p>
          <a:p>
            <a:pPr algn="ctr"/>
            <a:r>
              <a:rPr lang="en-US" sz="3600" b="1" dirty="0">
                <a:solidFill>
                  <a:srgbClr val="C00000"/>
                </a:solidFill>
                <a:latin typeface="Lato" panose="020F0502020204030203" pitchFamily="34" charset="0"/>
              </a:rPr>
              <a:t>Community</a:t>
            </a:r>
          </a:p>
          <a:p>
            <a:pPr algn="ctr"/>
            <a:r>
              <a:rPr lang="en-US" sz="3600" b="1" dirty="0">
                <a:solidFill>
                  <a:srgbClr val="C00000"/>
                </a:solidFill>
                <a:latin typeface="Lato" panose="020F0502020204030203" pitchFamily="34" charset="0"/>
              </a:rPr>
              <a:t>Activities Club</a:t>
            </a:r>
            <a:r>
              <a:rPr lang="en-US" sz="800" b="1" dirty="0">
                <a:solidFill>
                  <a:srgbClr val="C00000"/>
                </a:solidFill>
                <a:latin typeface="Lato" panose="020F0502020204030203" pitchFamily="34" charset="0"/>
              </a:rPr>
              <a:t>   </a:t>
            </a:r>
            <a:br>
              <a:rPr lang="en-US" sz="800" b="1" dirty="0">
                <a:solidFill>
                  <a:srgbClr val="C00000"/>
                </a:solidFill>
                <a:latin typeface="Lato" panose="020F0502020204030203" pitchFamily="34" charset="0"/>
              </a:rPr>
            </a:br>
            <a:br>
              <a:rPr lang="en-US" sz="800" b="1" dirty="0">
                <a:solidFill>
                  <a:srgbClr val="C00000"/>
                </a:solidFill>
                <a:latin typeface="Lato" panose="020F0502020204030203" pitchFamily="34" charset="0"/>
              </a:rPr>
            </a:br>
            <a:r>
              <a:rPr lang="en-US" sz="800" b="1" dirty="0">
                <a:solidFill>
                  <a:srgbClr val="C00000"/>
                </a:solidFill>
                <a:latin typeface="Lato" panose="020F0502020204030203" pitchFamily="34" charset="0"/>
              </a:rPr>
              <a:t> </a:t>
            </a:r>
            <a:endParaRPr lang="en-US" sz="4000" b="1" dirty="0">
              <a:solidFill>
                <a:srgbClr val="C00000"/>
              </a:solidFill>
              <a:latin typeface="Lato" panose="020F0502020204030203" pitchFamily="34" charset="0"/>
            </a:endParaRPr>
          </a:p>
          <a:p>
            <a:pPr marL="457200" indent="-457200">
              <a:buFont typeface="Arial" panose="020B0604020202020204" pitchFamily="34" charset="0"/>
              <a:buChar char="•"/>
            </a:pPr>
            <a:r>
              <a:rPr lang="en-US" sz="2800" b="1" dirty="0">
                <a:solidFill>
                  <a:srgbClr val="C00000"/>
                </a:solidFill>
                <a:latin typeface="Lato" panose="020F0502020204030203" pitchFamily="34" charset="0"/>
              </a:rPr>
              <a:t>Community Wide</a:t>
            </a:r>
          </a:p>
          <a:p>
            <a:pPr marL="457200" indent="-457200">
              <a:buFont typeface="Arial" panose="020B0604020202020204" pitchFamily="34" charset="0"/>
              <a:buChar char="•"/>
            </a:pPr>
            <a:r>
              <a:rPr lang="en-US" sz="2800" b="1" dirty="0">
                <a:solidFill>
                  <a:srgbClr val="C00000"/>
                </a:solidFill>
                <a:latin typeface="Lato" panose="020F0502020204030203" pitchFamily="34" charset="0"/>
              </a:rPr>
              <a:t>On-Line Applications</a:t>
            </a:r>
          </a:p>
          <a:p>
            <a:pPr marL="457200" indent="-457200">
              <a:buFont typeface="Arial" panose="020B0604020202020204" pitchFamily="34" charset="0"/>
              <a:buChar char="•"/>
            </a:pPr>
            <a:r>
              <a:rPr lang="en-US" sz="2800" b="1" dirty="0">
                <a:solidFill>
                  <a:srgbClr val="C00000"/>
                </a:solidFill>
                <a:latin typeface="Lato" panose="020F0502020204030203" pitchFamily="34" charset="0"/>
              </a:rPr>
              <a:t>Activities Focus</a:t>
            </a:r>
          </a:p>
          <a:p>
            <a:pPr marL="457200" indent="-457200">
              <a:buFont typeface="Arial" panose="020B0604020202020204" pitchFamily="34" charset="0"/>
              <a:buChar char="•"/>
            </a:pPr>
            <a:r>
              <a:rPr lang="en-US" sz="2800" b="1" dirty="0">
                <a:solidFill>
                  <a:srgbClr val="C00000"/>
                </a:solidFill>
                <a:latin typeface="Lato" panose="020F0502020204030203" pitchFamily="34" charset="0"/>
              </a:rPr>
              <a:t>Known &amp; Recognized</a:t>
            </a:r>
          </a:p>
        </p:txBody>
      </p:sp>
      <p:sp>
        <p:nvSpPr>
          <p:cNvPr id="10" name="TextBox 9">
            <a:extLst>
              <a:ext uri="{FF2B5EF4-FFF2-40B4-BE49-F238E27FC236}">
                <a16:creationId xmlns:a16="http://schemas.microsoft.com/office/drawing/2014/main" id="{2002459D-4ED5-37B9-7786-34FC2711654E}"/>
              </a:ext>
            </a:extLst>
          </p:cNvPr>
          <p:cNvSpPr txBox="1"/>
          <p:nvPr/>
        </p:nvSpPr>
        <p:spPr>
          <a:xfrm>
            <a:off x="2397875" y="102559"/>
            <a:ext cx="7257986" cy="2585323"/>
          </a:xfrm>
          <a:prstGeom prst="rect">
            <a:avLst/>
          </a:prstGeom>
          <a:noFill/>
        </p:spPr>
        <p:txBody>
          <a:bodyPr wrap="square" rtlCol="0">
            <a:spAutoFit/>
          </a:bodyPr>
          <a:lstStyle/>
          <a:p>
            <a:pPr algn="ctr"/>
            <a:r>
              <a:rPr lang="en-US" sz="4800" b="1" dirty="0">
                <a:latin typeface="Lato" panose="020F0502020204030203" pitchFamily="34" charset="0"/>
              </a:rPr>
              <a:t>Two Tracks</a:t>
            </a:r>
          </a:p>
          <a:p>
            <a:pPr algn="ctr"/>
            <a:r>
              <a:rPr lang="en-US" sz="4800" b="1" dirty="0">
                <a:latin typeface="Lato" panose="020F0502020204030203" pitchFamily="34" charset="0"/>
              </a:rPr>
              <a:t>One Mission</a:t>
            </a:r>
          </a:p>
          <a:p>
            <a:pPr algn="ctr"/>
            <a:r>
              <a:rPr lang="en-US" sz="4800" b="1" dirty="0">
                <a:latin typeface="Lato" panose="020F0502020204030203" pitchFamily="34" charset="0"/>
              </a:rPr>
              <a:t>One Vision of the Future</a:t>
            </a:r>
          </a:p>
          <a:p>
            <a:endParaRPr lang="en-US" dirty="0">
              <a:latin typeface="Lato" panose="020F0502020204030203" pitchFamily="34" charset="0"/>
            </a:endParaRPr>
          </a:p>
        </p:txBody>
      </p:sp>
      <p:pic>
        <p:nvPicPr>
          <p:cNvPr id="12" name="Picture 11" descr="A white person with a question mark&#10;&#10;Description automatically generated">
            <a:extLst>
              <a:ext uri="{FF2B5EF4-FFF2-40B4-BE49-F238E27FC236}">
                <a16:creationId xmlns:a16="http://schemas.microsoft.com/office/drawing/2014/main" id="{46ACD7CA-9D18-9612-B416-0224CAB0C2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73991" y="472680"/>
            <a:ext cx="1858647" cy="1734009"/>
          </a:xfrm>
          <a:prstGeom prst="rect">
            <a:avLst/>
          </a:prstGeom>
          <a:ln w="28575" cap="sq">
            <a:solidFill>
              <a:srgbClr val="000000"/>
            </a:solidFill>
            <a:miter lim="800000"/>
          </a:ln>
          <a:effectLst>
            <a:outerShdw blurRad="57150" dist="50800" dir="2700000" algn="tl" rotWithShape="0">
              <a:srgbClr val="000000">
                <a:alpha val="40000"/>
              </a:srgbClr>
            </a:outerShdw>
          </a:effectLst>
        </p:spPr>
      </p:pic>
      <p:pic>
        <p:nvPicPr>
          <p:cNvPr id="6" name="Picture 5" descr="A train tracks leading into the distance&#10;&#10;Description automatically generated">
            <a:extLst>
              <a:ext uri="{FF2B5EF4-FFF2-40B4-BE49-F238E27FC236}">
                <a16:creationId xmlns:a16="http://schemas.microsoft.com/office/drawing/2014/main" id="{5213D408-1083-5FA0-6F00-EF47F70159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6302" y="2981131"/>
            <a:ext cx="4394727" cy="2929818"/>
          </a:xfrm>
          <a:prstGeom prst="rect">
            <a:avLst/>
          </a:prstGeom>
          <a:ln w="28575" cap="sq">
            <a:solidFill>
              <a:srgbClr val="000000"/>
            </a:solidFill>
            <a:miter lim="800000"/>
          </a:ln>
          <a:effectLst>
            <a:outerShdw blurRad="57150" dist="50800" dir="2700000" algn="tl" rotWithShape="0">
              <a:srgbClr val="000000">
                <a:alpha val="40000"/>
              </a:srgbClr>
            </a:outerShdw>
          </a:effectLst>
        </p:spPr>
      </p:pic>
      <p:pic>
        <p:nvPicPr>
          <p:cNvPr id="2" name="Google Shape;207;p28">
            <a:extLst>
              <a:ext uri="{FF2B5EF4-FFF2-40B4-BE49-F238E27FC236}">
                <a16:creationId xmlns:a16="http://schemas.microsoft.com/office/drawing/2014/main" id="{61246F9A-AD2B-5504-F61A-88A718DCE3EB}"/>
              </a:ext>
            </a:extLst>
          </p:cNvPr>
          <p:cNvPicPr preferRelativeResize="0"/>
          <p:nvPr/>
        </p:nvPicPr>
        <p:blipFill rotWithShape="1">
          <a:blip r:embed="rId4">
            <a:alphaModFix/>
          </a:blip>
          <a:srcRect/>
          <a:stretch/>
        </p:blipFill>
        <p:spPr>
          <a:xfrm>
            <a:off x="399808" y="386499"/>
            <a:ext cx="1858647" cy="1671824"/>
          </a:xfrm>
          <a:prstGeom prst="rect">
            <a:avLst/>
          </a:prstGeom>
          <a:noFill/>
          <a:ln w="28575" cap="flat" cmpd="sng">
            <a:solidFill>
              <a:schemeClr val="dk1"/>
            </a:solidFill>
            <a:prstDash val="solid"/>
            <a:round/>
            <a:headEnd type="none" w="sm" len="sm"/>
            <a:tailEnd type="none" w="sm" len="sm"/>
          </a:ln>
        </p:spPr>
      </p:pic>
    </p:spTree>
    <p:extLst>
      <p:ext uri="{BB962C8B-B14F-4D97-AF65-F5344CB8AC3E}">
        <p14:creationId xmlns:p14="http://schemas.microsoft.com/office/powerpoint/2010/main" val="2973850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4">
          <a:extLst>
            <a:ext uri="{FF2B5EF4-FFF2-40B4-BE49-F238E27FC236}">
              <a16:creationId xmlns:a16="http://schemas.microsoft.com/office/drawing/2014/main" id="{DF80FADD-68C0-3BF0-1D12-5305207EAD7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88D3C08-F414-51AD-799D-AF6DDA1CB46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162699" y="3371119"/>
            <a:ext cx="2116619" cy="2204812"/>
          </a:xfrm>
          <a:prstGeom prst="rect">
            <a:avLst/>
          </a:prstGeom>
          <a:ln w="28575">
            <a:solidFill>
              <a:schemeClr val="tx1"/>
            </a:solidFill>
          </a:ln>
        </p:spPr>
      </p:pic>
      <p:sp>
        <p:nvSpPr>
          <p:cNvPr id="4" name="TextBox 3">
            <a:extLst>
              <a:ext uri="{FF2B5EF4-FFF2-40B4-BE49-F238E27FC236}">
                <a16:creationId xmlns:a16="http://schemas.microsoft.com/office/drawing/2014/main" id="{8C6B9A7C-2D10-93A8-10B9-F26BC4082D9C}"/>
              </a:ext>
            </a:extLst>
          </p:cNvPr>
          <p:cNvSpPr txBox="1"/>
          <p:nvPr/>
        </p:nvSpPr>
        <p:spPr>
          <a:xfrm flipH="1">
            <a:off x="2429127" y="413109"/>
            <a:ext cx="7195399" cy="769441"/>
          </a:xfrm>
          <a:prstGeom prst="rect">
            <a:avLst/>
          </a:prstGeom>
          <a:noFill/>
        </p:spPr>
        <p:txBody>
          <a:bodyPr wrap="square" rtlCol="0">
            <a:spAutoFit/>
          </a:bodyPr>
          <a:lstStyle/>
          <a:p>
            <a:r>
              <a:rPr lang="en-US" sz="4400" b="1" dirty="0">
                <a:latin typeface="Lato" panose="020F0502020204030203" pitchFamily="34" charset="0"/>
              </a:rPr>
              <a:t>One thing remains the Same</a:t>
            </a:r>
          </a:p>
        </p:txBody>
      </p:sp>
      <p:sp>
        <p:nvSpPr>
          <p:cNvPr id="5" name="TextBox 4">
            <a:extLst>
              <a:ext uri="{FF2B5EF4-FFF2-40B4-BE49-F238E27FC236}">
                <a16:creationId xmlns:a16="http://schemas.microsoft.com/office/drawing/2014/main" id="{8BA2369A-B3B9-817D-C054-19B95F513959}"/>
              </a:ext>
            </a:extLst>
          </p:cNvPr>
          <p:cNvSpPr txBox="1"/>
          <p:nvPr/>
        </p:nvSpPr>
        <p:spPr>
          <a:xfrm>
            <a:off x="2698492" y="1116715"/>
            <a:ext cx="6958956" cy="646331"/>
          </a:xfrm>
          <a:prstGeom prst="rect">
            <a:avLst/>
          </a:prstGeom>
          <a:noFill/>
        </p:spPr>
        <p:txBody>
          <a:bodyPr wrap="none" rtlCol="0">
            <a:spAutoFit/>
          </a:bodyPr>
          <a:lstStyle/>
          <a:p>
            <a:r>
              <a:rPr lang="en-US" sz="3600" b="1" u="sng" dirty="0">
                <a:solidFill>
                  <a:srgbClr val="C00000"/>
                </a:solidFill>
                <a:effectLst>
                  <a:outerShdw blurRad="38100" dist="38100" dir="2700000" algn="tl">
                    <a:srgbClr val="000000">
                      <a:alpha val="43137"/>
                    </a:srgbClr>
                  </a:outerShdw>
                </a:effectLst>
                <a:latin typeface="Lato" panose="020F0502020204030203" pitchFamily="34" charset="0"/>
              </a:rPr>
              <a:t>SIR is run entirely by volunteers</a:t>
            </a:r>
          </a:p>
        </p:txBody>
      </p:sp>
      <p:sp>
        <p:nvSpPr>
          <p:cNvPr id="6" name="TextBox 5">
            <a:extLst>
              <a:ext uri="{FF2B5EF4-FFF2-40B4-BE49-F238E27FC236}">
                <a16:creationId xmlns:a16="http://schemas.microsoft.com/office/drawing/2014/main" id="{360F168B-E8D7-7DC5-D740-830812C20057}"/>
              </a:ext>
            </a:extLst>
          </p:cNvPr>
          <p:cNvSpPr txBox="1"/>
          <p:nvPr/>
        </p:nvSpPr>
        <p:spPr>
          <a:xfrm>
            <a:off x="3166712" y="1934919"/>
            <a:ext cx="4909074" cy="3170099"/>
          </a:xfrm>
          <a:prstGeom prst="rect">
            <a:avLst/>
          </a:prstGeom>
          <a:noFill/>
        </p:spPr>
        <p:txBody>
          <a:bodyPr wrap="square" rtlCol="0">
            <a:spAutoFit/>
          </a:bodyPr>
          <a:lstStyle/>
          <a:p>
            <a:pPr algn="ctr"/>
            <a:r>
              <a:rPr lang="en-US" sz="3200" dirty="0">
                <a:latin typeface="Lato" panose="020F0502020204030203" pitchFamily="34" charset="0"/>
              </a:rPr>
              <a:t>Without Your hard work</a:t>
            </a:r>
            <a:r>
              <a:rPr lang="en-US" sz="800" dirty="0">
                <a:latin typeface="Lato" panose="020F0502020204030203" pitchFamily="34" charset="0"/>
              </a:rPr>
              <a:t>  </a:t>
            </a:r>
            <a:br>
              <a:rPr lang="en-US" sz="800" dirty="0">
                <a:latin typeface="Lato" panose="020F0502020204030203" pitchFamily="34" charset="0"/>
              </a:rPr>
            </a:br>
            <a:r>
              <a:rPr lang="en-US" sz="800" dirty="0">
                <a:latin typeface="Lato" panose="020F0502020204030203" pitchFamily="34" charset="0"/>
              </a:rPr>
              <a:t>  </a:t>
            </a:r>
            <a:endParaRPr lang="en-US" sz="3200" dirty="0">
              <a:latin typeface="Lato" panose="020F0502020204030203" pitchFamily="34" charset="0"/>
            </a:endParaRPr>
          </a:p>
          <a:p>
            <a:pPr algn="ctr"/>
            <a:r>
              <a:rPr lang="en-US" sz="3200" dirty="0">
                <a:latin typeface="Lato" panose="020F0502020204030203" pitchFamily="34" charset="0"/>
              </a:rPr>
              <a:t>Nothing would get done,</a:t>
            </a:r>
            <a:r>
              <a:rPr lang="en-US" sz="800" dirty="0">
                <a:latin typeface="Lato" panose="020F0502020204030203" pitchFamily="34" charset="0"/>
              </a:rPr>
              <a:t>  </a:t>
            </a:r>
            <a:br>
              <a:rPr lang="en-US" sz="800" dirty="0">
                <a:latin typeface="Lato" panose="020F0502020204030203" pitchFamily="34" charset="0"/>
              </a:rPr>
            </a:br>
            <a:r>
              <a:rPr lang="en-US" sz="800" dirty="0">
                <a:latin typeface="Lato" panose="020F0502020204030203" pitchFamily="34" charset="0"/>
              </a:rPr>
              <a:t> </a:t>
            </a:r>
            <a:endParaRPr lang="en-US" sz="3200" dirty="0">
              <a:latin typeface="Lato" panose="020F0502020204030203" pitchFamily="34" charset="0"/>
            </a:endParaRPr>
          </a:p>
          <a:p>
            <a:pPr algn="ctr"/>
            <a:r>
              <a:rPr lang="en-US" sz="3200" dirty="0">
                <a:latin typeface="Lato" panose="020F0502020204030203" pitchFamily="34" charset="0"/>
              </a:rPr>
              <a:t>Nothing would work</a:t>
            </a:r>
            <a:r>
              <a:rPr lang="en-US" sz="2800" dirty="0">
                <a:latin typeface="Lato" panose="020F0502020204030203" pitchFamily="34" charset="0"/>
              </a:rPr>
              <a:t>.</a:t>
            </a:r>
            <a:r>
              <a:rPr lang="en-US" sz="800" dirty="0">
                <a:latin typeface="Lato" panose="020F0502020204030203" pitchFamily="34" charset="0"/>
              </a:rPr>
              <a:t>  </a:t>
            </a:r>
            <a:br>
              <a:rPr lang="en-US" sz="800" dirty="0">
                <a:latin typeface="Lato" panose="020F0502020204030203" pitchFamily="34" charset="0"/>
              </a:rPr>
            </a:br>
            <a:endParaRPr lang="en-US" sz="800" dirty="0">
              <a:latin typeface="Lato" panose="020F0502020204030203" pitchFamily="34" charset="0"/>
            </a:endParaRPr>
          </a:p>
          <a:p>
            <a:pPr algn="ctr"/>
            <a:r>
              <a:rPr lang="en-US" sz="3200" b="1" dirty="0">
                <a:solidFill>
                  <a:srgbClr val="C00000"/>
                </a:solidFill>
                <a:effectLst>
                  <a:outerShdw blurRad="38100" dist="38100" dir="2700000" algn="tl">
                    <a:srgbClr val="000000">
                      <a:alpha val="43137"/>
                    </a:srgbClr>
                  </a:outerShdw>
                </a:effectLst>
                <a:latin typeface="Lato" panose="020F0502020204030203" pitchFamily="34" charset="0"/>
              </a:rPr>
              <a:t>SIR Inc would not exist!</a:t>
            </a:r>
            <a:br>
              <a:rPr lang="en-US" sz="800" dirty="0">
                <a:latin typeface="Lato" panose="020F0502020204030203" pitchFamily="34" charset="0"/>
              </a:rPr>
            </a:br>
            <a:br>
              <a:rPr lang="en-US" sz="800" dirty="0">
                <a:latin typeface="Lato" panose="020F0502020204030203" pitchFamily="34" charset="0"/>
              </a:rPr>
            </a:br>
            <a:r>
              <a:rPr lang="en-US" sz="800" dirty="0">
                <a:latin typeface="Lato" panose="020F0502020204030203" pitchFamily="34" charset="0"/>
              </a:rPr>
              <a:t> </a:t>
            </a:r>
            <a:endParaRPr lang="en-US" sz="2800" dirty="0">
              <a:latin typeface="Lato" panose="020F0502020204030203" pitchFamily="34" charset="0"/>
            </a:endParaRPr>
          </a:p>
          <a:p>
            <a:pPr algn="ctr"/>
            <a:r>
              <a:rPr lang="en-US" sz="2800" b="1" dirty="0">
                <a:solidFill>
                  <a:srgbClr val="C00000"/>
                </a:solidFill>
                <a:effectLst>
                  <a:outerShdw blurRad="38100" dist="38100" dir="2700000" algn="tl">
                    <a:srgbClr val="000000">
                      <a:alpha val="43137"/>
                    </a:srgbClr>
                  </a:outerShdw>
                </a:effectLst>
                <a:latin typeface="Lato" panose="020F0502020204030203" pitchFamily="34" charset="0"/>
              </a:rPr>
              <a:t>** Thank You **</a:t>
            </a:r>
          </a:p>
        </p:txBody>
      </p:sp>
      <p:pic>
        <p:nvPicPr>
          <p:cNvPr id="8" name="Picture 7" descr="A group of hands clapping&#10;&#10;Description automatically generated">
            <a:extLst>
              <a:ext uri="{FF2B5EF4-FFF2-40B4-BE49-F238E27FC236}">
                <a16:creationId xmlns:a16="http://schemas.microsoft.com/office/drawing/2014/main" id="{A22E1D4E-3A66-ADDA-B887-54E30481EACF}"/>
              </a:ext>
            </a:extLst>
          </p:cNvPr>
          <p:cNvPicPr>
            <a:picLocks noChangeAspect="1"/>
          </p:cNvPicPr>
          <p:nvPr/>
        </p:nvPicPr>
        <p:blipFill>
          <a:blip r:embed="rId4"/>
          <a:stretch>
            <a:fillRect/>
          </a:stretch>
        </p:blipFill>
        <p:spPr>
          <a:xfrm>
            <a:off x="4542799" y="5202418"/>
            <a:ext cx="2553729" cy="1351974"/>
          </a:xfrm>
          <a:prstGeom prst="rect">
            <a:avLst/>
          </a:prstGeom>
          <a:ln w="28575">
            <a:solidFill>
              <a:schemeClr val="tx1"/>
            </a:solidFill>
          </a:ln>
        </p:spPr>
      </p:pic>
      <p:pic>
        <p:nvPicPr>
          <p:cNvPr id="10" name="Google Shape;207;p28">
            <a:extLst>
              <a:ext uri="{FF2B5EF4-FFF2-40B4-BE49-F238E27FC236}">
                <a16:creationId xmlns:a16="http://schemas.microsoft.com/office/drawing/2014/main" id="{B4CA2021-1702-CCEC-E5C9-CEC6CF708242}"/>
              </a:ext>
            </a:extLst>
          </p:cNvPr>
          <p:cNvPicPr preferRelativeResize="0"/>
          <p:nvPr/>
        </p:nvPicPr>
        <p:blipFill rotWithShape="1">
          <a:blip r:embed="rId5">
            <a:alphaModFix/>
          </a:blip>
          <a:srcRect/>
          <a:stretch/>
        </p:blipFill>
        <p:spPr>
          <a:xfrm>
            <a:off x="399808" y="413109"/>
            <a:ext cx="1856819" cy="1645214"/>
          </a:xfrm>
          <a:prstGeom prst="rect">
            <a:avLst/>
          </a:prstGeom>
          <a:noFill/>
          <a:ln w="28575" cap="flat" cmpd="sng">
            <a:solidFill>
              <a:schemeClr val="dk1"/>
            </a:solidFill>
            <a:prstDash val="solid"/>
            <a:round/>
            <a:headEnd type="none" w="sm" len="sm"/>
            <a:tailEnd type="none" w="sm" len="sm"/>
          </a:ln>
        </p:spPr>
      </p:pic>
      <p:pic>
        <p:nvPicPr>
          <p:cNvPr id="2" name="Picture 1" descr="A white person with a question mark&#10;&#10;Description automatically generated">
            <a:extLst>
              <a:ext uri="{FF2B5EF4-FFF2-40B4-BE49-F238E27FC236}">
                <a16:creationId xmlns:a16="http://schemas.microsoft.com/office/drawing/2014/main" id="{E96F80BE-3EB4-2F74-FCAF-CB7EE1C108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73991" y="472680"/>
            <a:ext cx="1858647" cy="1734009"/>
          </a:xfrm>
          <a:prstGeom prst="rect">
            <a:avLst/>
          </a:prstGeom>
          <a:ln w="28575"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0356849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7F38C8-57BF-2968-C025-E1B9C8B215F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4B25F2E-EE4A-97E0-8B48-A5798DB2C571}"/>
              </a:ext>
            </a:extLst>
          </p:cNvPr>
          <p:cNvSpPr txBox="1"/>
          <p:nvPr/>
        </p:nvSpPr>
        <p:spPr>
          <a:xfrm>
            <a:off x="2878493" y="578497"/>
            <a:ext cx="9190653" cy="769441"/>
          </a:xfrm>
          <a:prstGeom prst="rect">
            <a:avLst/>
          </a:prstGeom>
          <a:noFill/>
        </p:spPr>
        <p:txBody>
          <a:bodyPr wrap="square" rtlCol="0">
            <a:spAutoFit/>
          </a:bodyPr>
          <a:lstStyle/>
          <a:p>
            <a:r>
              <a:rPr lang="en-US" sz="4400" b="1" dirty="0">
                <a:latin typeface="Lato" panose="020F0502020204030203" pitchFamily="34" charset="0"/>
              </a:rPr>
              <a:t>What Name Gets Your Vote ?</a:t>
            </a:r>
          </a:p>
        </p:txBody>
      </p:sp>
      <p:sp>
        <p:nvSpPr>
          <p:cNvPr id="3" name="TextBox 2">
            <a:extLst>
              <a:ext uri="{FF2B5EF4-FFF2-40B4-BE49-F238E27FC236}">
                <a16:creationId xmlns:a16="http://schemas.microsoft.com/office/drawing/2014/main" id="{5B688E5F-74FC-2297-87E6-7E353DC54181}"/>
              </a:ext>
            </a:extLst>
          </p:cNvPr>
          <p:cNvSpPr txBox="1"/>
          <p:nvPr/>
        </p:nvSpPr>
        <p:spPr>
          <a:xfrm>
            <a:off x="340568" y="2379308"/>
            <a:ext cx="5349541" cy="3662541"/>
          </a:xfrm>
          <a:prstGeom prst="rect">
            <a:avLst/>
          </a:prstGeom>
          <a:noFill/>
        </p:spPr>
        <p:txBody>
          <a:bodyPr wrap="none" rtlCol="0">
            <a:spAutoFit/>
          </a:bodyPr>
          <a:lstStyle/>
          <a:p>
            <a:pPr marL="457200" indent="-457200">
              <a:buFont typeface="Arial" panose="020B0604020202020204" pitchFamily="34" charset="0"/>
              <a:buChar char="•"/>
            </a:pPr>
            <a:r>
              <a:rPr lang="en-US" sz="3200" dirty="0">
                <a:latin typeface="Lato" panose="020F0502020204030203" pitchFamily="34" charset="0"/>
              </a:rPr>
              <a:t>Ancient &amp; Honorable</a:t>
            </a:r>
            <a:br>
              <a:rPr lang="en-US" sz="3200" dirty="0">
                <a:latin typeface="Lato" panose="020F0502020204030203" pitchFamily="34" charset="0"/>
              </a:rPr>
            </a:br>
            <a:r>
              <a:rPr lang="en-US" sz="3200" dirty="0">
                <a:latin typeface="Lato" panose="020F0502020204030203" pitchFamily="34" charset="0"/>
              </a:rPr>
              <a:t>Sons of Rest</a:t>
            </a:r>
            <a:r>
              <a:rPr lang="en-US" sz="800" dirty="0">
                <a:latin typeface="Lato" panose="020F0502020204030203" pitchFamily="34" charset="0"/>
              </a:rPr>
              <a:t>  </a:t>
            </a:r>
            <a:br>
              <a:rPr lang="en-US" sz="800" dirty="0">
                <a:latin typeface="Lato" panose="020F0502020204030203" pitchFamily="34" charset="0"/>
              </a:rPr>
            </a:br>
            <a:r>
              <a:rPr lang="en-US" sz="800" dirty="0">
                <a:latin typeface="Lato" panose="020F0502020204030203" pitchFamily="34" charset="0"/>
              </a:rPr>
              <a:t> </a:t>
            </a:r>
            <a:endParaRPr lang="en-US" sz="2800" dirty="0">
              <a:latin typeface="Lato" panose="020F0502020204030203" pitchFamily="34" charset="0"/>
            </a:endParaRPr>
          </a:p>
          <a:p>
            <a:pPr marL="457200" indent="-457200">
              <a:buFont typeface="Arial" panose="020B0604020202020204" pitchFamily="34" charset="0"/>
              <a:buChar char="•"/>
            </a:pPr>
            <a:r>
              <a:rPr lang="en-US" sz="3200" dirty="0">
                <a:latin typeface="Lato" panose="020F0502020204030203" pitchFamily="34" charset="0"/>
              </a:rPr>
              <a:t>Faithful Old Fellows</a:t>
            </a:r>
            <a:r>
              <a:rPr lang="en-US" sz="800" dirty="0">
                <a:latin typeface="Lato" panose="020F0502020204030203" pitchFamily="34" charset="0"/>
              </a:rPr>
              <a:t>  </a:t>
            </a:r>
            <a:br>
              <a:rPr lang="en-US" sz="800" dirty="0">
                <a:latin typeface="Lato" panose="020F0502020204030203" pitchFamily="34" charset="0"/>
              </a:rPr>
            </a:br>
            <a:r>
              <a:rPr lang="en-US" sz="800" dirty="0">
                <a:latin typeface="Lato" panose="020F0502020204030203" pitchFamily="34" charset="0"/>
              </a:rPr>
              <a:t> </a:t>
            </a:r>
            <a:endParaRPr lang="en-US" sz="2800" dirty="0">
              <a:latin typeface="Lato" panose="020F0502020204030203" pitchFamily="34" charset="0"/>
            </a:endParaRPr>
          </a:p>
          <a:p>
            <a:pPr marL="457200" indent="-457200">
              <a:buFont typeface="Arial" panose="020B0604020202020204" pitchFamily="34" charset="0"/>
              <a:buChar char="•"/>
            </a:pPr>
            <a:r>
              <a:rPr lang="en-US" sz="3200" dirty="0">
                <a:latin typeface="Lato" panose="020F0502020204030203" pitchFamily="34" charset="0"/>
              </a:rPr>
              <a:t>Fellow Oldsters</a:t>
            </a:r>
            <a:r>
              <a:rPr lang="en-US" sz="800" dirty="0">
                <a:latin typeface="Lato" panose="020F0502020204030203" pitchFamily="34" charset="0"/>
              </a:rPr>
              <a:t>  </a:t>
            </a:r>
            <a:br>
              <a:rPr lang="en-US" sz="800" dirty="0">
                <a:latin typeface="Lato" panose="020F0502020204030203" pitchFamily="34" charset="0"/>
              </a:rPr>
            </a:br>
            <a:r>
              <a:rPr lang="en-US" sz="800" dirty="0">
                <a:latin typeface="Lato" panose="020F0502020204030203" pitchFamily="34" charset="0"/>
              </a:rPr>
              <a:t> </a:t>
            </a:r>
            <a:endParaRPr lang="en-US" sz="2800" dirty="0">
              <a:latin typeface="Lato" panose="020F0502020204030203" pitchFamily="34" charset="0"/>
            </a:endParaRPr>
          </a:p>
          <a:p>
            <a:pPr marL="457200" indent="-457200">
              <a:buFont typeface="Arial" panose="020B0604020202020204" pitchFamily="34" charset="0"/>
              <a:buChar char="•"/>
            </a:pPr>
            <a:r>
              <a:rPr lang="en-US" sz="3200" dirty="0">
                <a:latin typeface="Lato" panose="020F0502020204030203" pitchFamily="34" charset="0"/>
              </a:rPr>
              <a:t>League of Aimless Fellows</a:t>
            </a:r>
            <a:r>
              <a:rPr lang="en-US" sz="800" dirty="0">
                <a:latin typeface="Lato" panose="020F0502020204030203" pitchFamily="34" charset="0"/>
              </a:rPr>
              <a:t>  </a:t>
            </a:r>
            <a:br>
              <a:rPr lang="en-US" sz="800" dirty="0">
                <a:latin typeface="Lato" panose="020F0502020204030203" pitchFamily="34" charset="0"/>
              </a:rPr>
            </a:br>
            <a:r>
              <a:rPr lang="en-US" sz="800" dirty="0">
                <a:latin typeface="Lato" panose="020F0502020204030203" pitchFamily="34" charset="0"/>
              </a:rPr>
              <a:t> </a:t>
            </a:r>
            <a:endParaRPr lang="en-US" sz="2800" dirty="0">
              <a:latin typeface="Lato" panose="020F0502020204030203" pitchFamily="34" charset="0"/>
            </a:endParaRPr>
          </a:p>
          <a:p>
            <a:pPr marL="457200" indent="-457200">
              <a:buFont typeface="Arial" panose="020B0604020202020204" pitchFamily="34" charset="0"/>
              <a:buChar char="•"/>
            </a:pPr>
            <a:r>
              <a:rPr lang="en-US" sz="3200" dirty="0">
                <a:latin typeface="Lato" panose="020F0502020204030203" pitchFamily="34" charset="0"/>
              </a:rPr>
              <a:t>Restful Sons</a:t>
            </a:r>
            <a:r>
              <a:rPr lang="en-US" sz="800" dirty="0">
                <a:latin typeface="Lato" panose="020F0502020204030203" pitchFamily="34" charset="0"/>
              </a:rPr>
              <a:t>  </a:t>
            </a:r>
            <a:br>
              <a:rPr lang="en-US" sz="800" dirty="0">
                <a:latin typeface="Lato" panose="020F0502020204030203" pitchFamily="34" charset="0"/>
              </a:rPr>
            </a:br>
            <a:r>
              <a:rPr lang="en-US" sz="800" dirty="0">
                <a:latin typeface="Lato" panose="020F0502020204030203" pitchFamily="34" charset="0"/>
              </a:rPr>
              <a:t> </a:t>
            </a:r>
            <a:endParaRPr lang="en-US" sz="2800" dirty="0">
              <a:latin typeface="Lato" panose="020F0502020204030203" pitchFamily="34" charset="0"/>
            </a:endParaRPr>
          </a:p>
        </p:txBody>
      </p:sp>
      <p:sp>
        <p:nvSpPr>
          <p:cNvPr id="5" name="TextBox 4">
            <a:extLst>
              <a:ext uri="{FF2B5EF4-FFF2-40B4-BE49-F238E27FC236}">
                <a16:creationId xmlns:a16="http://schemas.microsoft.com/office/drawing/2014/main" id="{DDDA6867-7A0D-7CBD-5B5C-4888BD141065}"/>
              </a:ext>
            </a:extLst>
          </p:cNvPr>
          <p:cNvSpPr txBox="1"/>
          <p:nvPr/>
        </p:nvSpPr>
        <p:spPr>
          <a:xfrm>
            <a:off x="6382138" y="2281333"/>
            <a:ext cx="5164493" cy="3046988"/>
          </a:xfrm>
          <a:prstGeom prst="rect">
            <a:avLst/>
          </a:prstGeom>
          <a:noFill/>
        </p:spPr>
        <p:txBody>
          <a:bodyPr wrap="square" rtlCol="0">
            <a:spAutoFit/>
          </a:bodyPr>
          <a:lstStyle/>
          <a:p>
            <a:pPr marL="457200" indent="-457200">
              <a:buFont typeface="Arial" panose="020B0604020202020204" pitchFamily="34" charset="0"/>
              <a:buChar char="•"/>
            </a:pPr>
            <a:r>
              <a:rPr lang="en-US" sz="800" dirty="0">
                <a:latin typeface="Lato" panose="020F0502020204030203" pitchFamily="34" charset="0"/>
              </a:rPr>
              <a:t> </a:t>
            </a:r>
            <a:endParaRPr lang="en-US" sz="2800" dirty="0">
              <a:latin typeface="Lato" panose="020F0502020204030203" pitchFamily="34" charset="0"/>
            </a:endParaRPr>
          </a:p>
          <a:p>
            <a:pPr marL="457200" indent="-457200">
              <a:buFont typeface="Arial" panose="020B0604020202020204" pitchFamily="34" charset="0"/>
              <a:buChar char="•"/>
            </a:pPr>
            <a:r>
              <a:rPr lang="en-US" sz="3200" b="1" u="sng" dirty="0">
                <a:solidFill>
                  <a:srgbClr val="C00000"/>
                </a:solidFill>
                <a:latin typeface="Lato" panose="020F0502020204030203" pitchFamily="34" charset="0"/>
              </a:rPr>
              <a:t>Sons in Retirement</a:t>
            </a:r>
            <a:r>
              <a:rPr lang="en-US" sz="800" b="1" u="sng" dirty="0">
                <a:solidFill>
                  <a:srgbClr val="C00000"/>
                </a:solidFill>
                <a:latin typeface="Lato" panose="020F0502020204030203" pitchFamily="34" charset="0"/>
              </a:rPr>
              <a:t>  </a:t>
            </a:r>
            <a:br>
              <a:rPr lang="en-US" sz="800" dirty="0">
                <a:latin typeface="Lato" panose="020F0502020204030203" pitchFamily="34" charset="0"/>
              </a:rPr>
            </a:br>
            <a:r>
              <a:rPr lang="en-US" sz="800" dirty="0">
                <a:latin typeface="Lato" panose="020F0502020204030203" pitchFamily="34" charset="0"/>
              </a:rPr>
              <a:t> </a:t>
            </a:r>
            <a:endParaRPr lang="en-US" sz="2800" dirty="0">
              <a:latin typeface="Lato" panose="020F0502020204030203" pitchFamily="34" charset="0"/>
            </a:endParaRPr>
          </a:p>
          <a:p>
            <a:pPr marL="457200" indent="-457200">
              <a:buFont typeface="Arial" panose="020B0604020202020204" pitchFamily="34" charset="0"/>
              <a:buChar char="•"/>
            </a:pPr>
            <a:r>
              <a:rPr lang="en-US" sz="3200" dirty="0">
                <a:latin typeface="Lato" panose="020F0502020204030203" pitchFamily="34" charset="0"/>
              </a:rPr>
              <a:t>The Honey Dews</a:t>
            </a:r>
            <a:r>
              <a:rPr lang="en-US" sz="800" dirty="0">
                <a:latin typeface="Lato" panose="020F0502020204030203" pitchFamily="34" charset="0"/>
              </a:rPr>
              <a:t>  </a:t>
            </a:r>
            <a:br>
              <a:rPr lang="en-US" sz="800" dirty="0">
                <a:latin typeface="Lato" panose="020F0502020204030203" pitchFamily="34" charset="0"/>
              </a:rPr>
            </a:br>
            <a:r>
              <a:rPr lang="en-US" sz="800" dirty="0">
                <a:latin typeface="Lato" panose="020F0502020204030203" pitchFamily="34" charset="0"/>
              </a:rPr>
              <a:t> </a:t>
            </a:r>
            <a:endParaRPr lang="en-US" sz="2800" dirty="0">
              <a:latin typeface="Lato" panose="020F0502020204030203" pitchFamily="34" charset="0"/>
            </a:endParaRPr>
          </a:p>
          <a:p>
            <a:pPr marL="457200" indent="-457200">
              <a:buFont typeface="Arial" panose="020B0604020202020204" pitchFamily="34" charset="0"/>
              <a:buChar char="•"/>
            </a:pPr>
            <a:r>
              <a:rPr lang="en-US" sz="3200" dirty="0">
                <a:latin typeface="Lato" panose="020F0502020204030203" pitchFamily="34" charset="0"/>
              </a:rPr>
              <a:t>Work Dodgers Luncheon Club</a:t>
            </a:r>
            <a:r>
              <a:rPr lang="en-US" sz="800" dirty="0">
                <a:latin typeface="Lato" panose="020F0502020204030203" pitchFamily="34" charset="0"/>
              </a:rPr>
              <a:t>  </a:t>
            </a:r>
            <a:br>
              <a:rPr lang="en-US" sz="800" dirty="0">
                <a:latin typeface="Lato" panose="020F0502020204030203" pitchFamily="34" charset="0"/>
              </a:rPr>
            </a:br>
            <a:r>
              <a:rPr lang="en-US" sz="800" dirty="0">
                <a:latin typeface="Lato" panose="020F0502020204030203" pitchFamily="34" charset="0"/>
              </a:rPr>
              <a:t> </a:t>
            </a:r>
            <a:endParaRPr lang="en-US" sz="2800" dirty="0">
              <a:latin typeface="Lato" panose="020F0502020204030203" pitchFamily="34" charset="0"/>
            </a:endParaRPr>
          </a:p>
          <a:p>
            <a:pPr marL="457200" indent="-457200">
              <a:buFont typeface="Arial" panose="020B0604020202020204" pitchFamily="34" charset="0"/>
              <a:buChar char="•"/>
            </a:pPr>
            <a:r>
              <a:rPr lang="en-US" sz="3200" dirty="0">
                <a:latin typeface="Lato" panose="020F0502020204030203" pitchFamily="34" charset="0"/>
              </a:rPr>
              <a:t>Young Oldster</a:t>
            </a:r>
          </a:p>
        </p:txBody>
      </p:sp>
      <p:pic>
        <p:nvPicPr>
          <p:cNvPr id="6" name="Picture 5">
            <a:extLst>
              <a:ext uri="{FF2B5EF4-FFF2-40B4-BE49-F238E27FC236}">
                <a16:creationId xmlns:a16="http://schemas.microsoft.com/office/drawing/2014/main" id="{32F6F555-199E-D7A9-5157-AB702F05905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4179" y="317210"/>
            <a:ext cx="1799143" cy="1545315"/>
          </a:xfrm>
          <a:prstGeom prst="rect">
            <a:avLst/>
          </a:prstGeom>
          <a:ln w="1905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6012410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66E6675-2A8C-6C05-FFD9-A43F30ACEC56}"/>
              </a:ext>
            </a:extLst>
          </p:cNvPr>
          <p:cNvSpPr txBox="1"/>
          <p:nvPr/>
        </p:nvSpPr>
        <p:spPr>
          <a:xfrm>
            <a:off x="3392995" y="585208"/>
            <a:ext cx="8071440" cy="1261884"/>
          </a:xfrm>
          <a:prstGeom prst="rect">
            <a:avLst/>
          </a:prstGeom>
          <a:noFill/>
        </p:spPr>
        <p:txBody>
          <a:bodyPr wrap="none" rtlCol="0">
            <a:spAutoFit/>
          </a:bodyPr>
          <a:lstStyle/>
          <a:p>
            <a:r>
              <a:rPr lang="en-US" sz="4400" b="1" dirty="0">
                <a:latin typeface="Lato" panose="020F0502020204030203" pitchFamily="34" charset="0"/>
              </a:rPr>
              <a:t>Growth through Press Releases</a:t>
            </a:r>
          </a:p>
          <a:p>
            <a:r>
              <a:rPr lang="en-US" sz="3200" b="1" dirty="0">
                <a:latin typeface="Lato" panose="020F0502020204030203" pitchFamily="34" charset="0"/>
              </a:rPr>
              <a:t>                Promo in SF Gate – April 2004</a:t>
            </a:r>
          </a:p>
        </p:txBody>
      </p:sp>
      <p:pic>
        <p:nvPicPr>
          <p:cNvPr id="3" name="Picture 2" descr="A group of men driving golf carts&#10;&#10;Description automatically generated">
            <a:extLst>
              <a:ext uri="{FF2B5EF4-FFF2-40B4-BE49-F238E27FC236}">
                <a16:creationId xmlns:a16="http://schemas.microsoft.com/office/drawing/2014/main" id="{AFCB952E-A8D1-99F5-8AF0-FCBED433F337}"/>
              </a:ext>
            </a:extLst>
          </p:cNvPr>
          <p:cNvPicPr>
            <a:picLocks noChangeAspect="1"/>
          </p:cNvPicPr>
          <p:nvPr/>
        </p:nvPicPr>
        <p:blipFill>
          <a:blip r:embed="rId2"/>
          <a:stretch>
            <a:fillRect/>
          </a:stretch>
        </p:blipFill>
        <p:spPr>
          <a:xfrm>
            <a:off x="3857171" y="2288335"/>
            <a:ext cx="5916645" cy="4213714"/>
          </a:xfrm>
          <a:prstGeom prst="rect">
            <a:avLst/>
          </a:prstGeom>
          <a:ln w="19050" cap="sq">
            <a:solidFill>
              <a:srgbClr val="000000"/>
            </a:solidFill>
            <a:miter lim="800000"/>
          </a:ln>
          <a:effectLst>
            <a:outerShdw blurRad="57150" dist="50800" dir="2700000" algn="tl" rotWithShape="0">
              <a:srgbClr val="000000">
                <a:alpha val="40000"/>
              </a:srgbClr>
            </a:outerShdw>
          </a:effectLst>
        </p:spPr>
      </p:pic>
      <p:pic>
        <p:nvPicPr>
          <p:cNvPr id="2" name="Picture 1">
            <a:extLst>
              <a:ext uri="{FF2B5EF4-FFF2-40B4-BE49-F238E27FC236}">
                <a16:creationId xmlns:a16="http://schemas.microsoft.com/office/drawing/2014/main" id="{9BFEBC59-09EB-8A40-0B08-4A026642B18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4179" y="317210"/>
            <a:ext cx="1799143" cy="1545315"/>
          </a:xfrm>
          <a:prstGeom prst="rect">
            <a:avLst/>
          </a:prstGeom>
          <a:ln w="1905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6175025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F2EE8B0-75EF-8255-D66C-769610059EC9}"/>
              </a:ext>
            </a:extLst>
          </p:cNvPr>
          <p:cNvGraphicFramePr>
            <a:graphicFrameLocks noGrp="1"/>
          </p:cNvGraphicFramePr>
          <p:nvPr>
            <p:extLst>
              <p:ext uri="{D42A27DB-BD31-4B8C-83A1-F6EECF244321}">
                <p14:modId xmlns:p14="http://schemas.microsoft.com/office/powerpoint/2010/main" val="2182564581"/>
              </p:ext>
            </p:extLst>
          </p:nvPr>
        </p:nvGraphicFramePr>
        <p:xfrm>
          <a:off x="3079101" y="1677239"/>
          <a:ext cx="8220269" cy="4606930"/>
        </p:xfrm>
        <a:graphic>
          <a:graphicData uri="http://schemas.openxmlformats.org/drawingml/2006/table">
            <a:tbl>
              <a:tblPr>
                <a:tableStyleId>{5C22544A-7EE6-4342-B048-85BDC9FD1C3A}</a:tableStyleId>
              </a:tblPr>
              <a:tblGrid>
                <a:gridCol w="668212">
                  <a:extLst>
                    <a:ext uri="{9D8B030D-6E8A-4147-A177-3AD203B41FA5}">
                      <a16:colId xmlns:a16="http://schemas.microsoft.com/office/drawing/2014/main" val="4182121250"/>
                    </a:ext>
                  </a:extLst>
                </a:gridCol>
                <a:gridCol w="3315845">
                  <a:extLst>
                    <a:ext uri="{9D8B030D-6E8A-4147-A177-3AD203B41FA5}">
                      <a16:colId xmlns:a16="http://schemas.microsoft.com/office/drawing/2014/main" val="407386147"/>
                    </a:ext>
                  </a:extLst>
                </a:gridCol>
                <a:gridCol w="1966812">
                  <a:extLst>
                    <a:ext uri="{9D8B030D-6E8A-4147-A177-3AD203B41FA5}">
                      <a16:colId xmlns:a16="http://schemas.microsoft.com/office/drawing/2014/main" val="3778269893"/>
                    </a:ext>
                  </a:extLst>
                </a:gridCol>
                <a:gridCol w="2269400">
                  <a:extLst>
                    <a:ext uri="{9D8B030D-6E8A-4147-A177-3AD203B41FA5}">
                      <a16:colId xmlns:a16="http://schemas.microsoft.com/office/drawing/2014/main" val="1104574648"/>
                    </a:ext>
                  </a:extLst>
                </a:gridCol>
              </a:tblGrid>
              <a:tr h="460693">
                <a:tc>
                  <a:txBody>
                    <a:bodyPr/>
                    <a:lstStyle/>
                    <a:p>
                      <a:pPr algn="ctr" fontAlgn="b"/>
                      <a:r>
                        <a:rPr lang="en-US" sz="2400" u="none" strike="noStrike" dirty="0">
                          <a:effectLst/>
                        </a:rPr>
                        <a:t>1</a:t>
                      </a:r>
                      <a:endParaRPr lang="en-US" sz="2400" b="0" i="0" u="none" strike="noStrike" dirty="0">
                        <a:solidFill>
                          <a:srgbClr val="000000"/>
                        </a:solidFill>
                        <a:effectLst/>
                        <a:latin typeface="Lato" panose="020F0502020204030203" pitchFamily="34" charset="0"/>
                      </a:endParaRPr>
                    </a:p>
                  </a:txBody>
                  <a:tcPr marL="4233" marR="4233" marT="4233" marB="0" anchor="b"/>
                </a:tc>
                <a:tc>
                  <a:txBody>
                    <a:bodyPr/>
                    <a:lstStyle/>
                    <a:p>
                      <a:pPr algn="l" fontAlgn="b"/>
                      <a:r>
                        <a:rPr lang="en-US" sz="2400" u="none" strike="noStrike" dirty="0">
                          <a:effectLst/>
                        </a:rPr>
                        <a:t>Peninsula</a:t>
                      </a:r>
                      <a:endParaRPr lang="en-US" sz="2400" b="0" i="0" u="none" strike="noStrike" dirty="0">
                        <a:solidFill>
                          <a:srgbClr val="000000"/>
                        </a:solidFill>
                        <a:effectLst/>
                        <a:latin typeface="Lato" panose="020F0502020204030203" pitchFamily="34" charset="0"/>
                      </a:endParaRPr>
                    </a:p>
                  </a:txBody>
                  <a:tcPr marL="4233" marR="4233" marT="4233" marB="0" anchor="b"/>
                </a:tc>
                <a:tc>
                  <a:txBody>
                    <a:bodyPr/>
                    <a:lstStyle/>
                    <a:p>
                      <a:pPr algn="l" fontAlgn="b"/>
                      <a:r>
                        <a:rPr lang="en-US" sz="2400" u="none" strike="noStrike" dirty="0">
                          <a:effectLst/>
                        </a:rPr>
                        <a:t>San Mateo</a:t>
                      </a:r>
                      <a:endParaRPr lang="en-US" sz="2400" b="0" i="0" u="none" strike="noStrike" dirty="0">
                        <a:solidFill>
                          <a:srgbClr val="000000"/>
                        </a:solidFill>
                        <a:effectLst/>
                        <a:latin typeface="Lato" panose="020F0502020204030203" pitchFamily="34" charset="0"/>
                      </a:endParaRPr>
                    </a:p>
                  </a:txBody>
                  <a:tcPr marL="4233" marR="4233" marT="4233" marB="0" anchor="b"/>
                </a:tc>
                <a:tc>
                  <a:txBody>
                    <a:bodyPr/>
                    <a:lstStyle/>
                    <a:p>
                      <a:pPr algn="ctr" fontAlgn="b"/>
                      <a:r>
                        <a:rPr lang="en-US" sz="2400" u="none" strike="noStrike" dirty="0">
                          <a:effectLst/>
                        </a:rPr>
                        <a:t>1959-02-03</a:t>
                      </a:r>
                      <a:endParaRPr lang="en-US" sz="2400" b="0" i="0" u="none" strike="noStrike" dirty="0">
                        <a:solidFill>
                          <a:srgbClr val="000000"/>
                        </a:solidFill>
                        <a:effectLst/>
                        <a:latin typeface="Lato" panose="020F0502020204030203" pitchFamily="34" charset="0"/>
                      </a:endParaRPr>
                    </a:p>
                  </a:txBody>
                  <a:tcPr marL="4233" marR="4233" marT="4233" marB="0" anchor="b"/>
                </a:tc>
                <a:extLst>
                  <a:ext uri="{0D108BD9-81ED-4DB2-BD59-A6C34878D82A}">
                    <a16:rowId xmlns:a16="http://schemas.microsoft.com/office/drawing/2014/main" val="2088322988"/>
                  </a:ext>
                </a:extLst>
              </a:tr>
              <a:tr h="460693">
                <a:tc>
                  <a:txBody>
                    <a:bodyPr/>
                    <a:lstStyle/>
                    <a:p>
                      <a:pPr algn="ctr" fontAlgn="b"/>
                      <a:r>
                        <a:rPr lang="en-US" sz="2400" u="none" strike="noStrike" dirty="0">
                          <a:effectLst/>
                        </a:rPr>
                        <a:t>2</a:t>
                      </a:r>
                      <a:endParaRPr lang="en-US" sz="2400" b="0" i="0" u="none" strike="noStrike" dirty="0">
                        <a:solidFill>
                          <a:srgbClr val="000000"/>
                        </a:solidFill>
                        <a:effectLst/>
                        <a:latin typeface="Lato" panose="020F0502020204030203" pitchFamily="34" charset="0"/>
                      </a:endParaRPr>
                    </a:p>
                  </a:txBody>
                  <a:tcPr marL="4233" marR="4233" marT="4233" marB="0" anchor="b"/>
                </a:tc>
                <a:tc>
                  <a:txBody>
                    <a:bodyPr/>
                    <a:lstStyle/>
                    <a:p>
                      <a:pPr algn="l" fontAlgn="b"/>
                      <a:r>
                        <a:rPr lang="en-US" sz="2400" u="none" strike="noStrike" dirty="0">
                          <a:effectLst/>
                        </a:rPr>
                        <a:t>East Bay</a:t>
                      </a:r>
                      <a:endParaRPr lang="en-US" sz="2400" b="0" i="0" u="none" strike="noStrike" dirty="0">
                        <a:solidFill>
                          <a:srgbClr val="000000"/>
                        </a:solidFill>
                        <a:effectLst/>
                        <a:latin typeface="Lato" panose="020F0502020204030203" pitchFamily="34" charset="0"/>
                      </a:endParaRPr>
                    </a:p>
                  </a:txBody>
                  <a:tcPr marL="4233" marR="4233" marT="4233" marB="0" anchor="b"/>
                </a:tc>
                <a:tc>
                  <a:txBody>
                    <a:bodyPr/>
                    <a:lstStyle/>
                    <a:p>
                      <a:pPr algn="l" fontAlgn="b"/>
                      <a:r>
                        <a:rPr lang="en-US" sz="2400" u="none" strike="noStrike" dirty="0">
                          <a:effectLst/>
                        </a:rPr>
                        <a:t>Berkeley</a:t>
                      </a:r>
                      <a:endParaRPr lang="en-US" sz="2400" b="0" i="0" u="none" strike="noStrike" dirty="0">
                        <a:solidFill>
                          <a:srgbClr val="000000"/>
                        </a:solidFill>
                        <a:effectLst/>
                        <a:latin typeface="Lato" panose="020F0502020204030203" pitchFamily="34" charset="0"/>
                      </a:endParaRPr>
                    </a:p>
                  </a:txBody>
                  <a:tcPr marL="4233" marR="4233" marT="4233" marB="0" anchor="b"/>
                </a:tc>
                <a:tc>
                  <a:txBody>
                    <a:bodyPr/>
                    <a:lstStyle/>
                    <a:p>
                      <a:pPr algn="ctr" fontAlgn="b"/>
                      <a:r>
                        <a:rPr lang="en-US" sz="2400" u="none" strike="noStrike" dirty="0">
                          <a:effectLst/>
                        </a:rPr>
                        <a:t>1961-01-25</a:t>
                      </a:r>
                      <a:endParaRPr lang="en-US" sz="2400" b="0" i="0" u="none" strike="noStrike" dirty="0">
                        <a:solidFill>
                          <a:srgbClr val="000000"/>
                        </a:solidFill>
                        <a:effectLst/>
                        <a:latin typeface="Lato" panose="020F0502020204030203" pitchFamily="34" charset="0"/>
                      </a:endParaRPr>
                    </a:p>
                  </a:txBody>
                  <a:tcPr marL="4233" marR="4233" marT="4233" marB="0" anchor="b"/>
                </a:tc>
                <a:extLst>
                  <a:ext uri="{0D108BD9-81ED-4DB2-BD59-A6C34878D82A}">
                    <a16:rowId xmlns:a16="http://schemas.microsoft.com/office/drawing/2014/main" val="3533384330"/>
                  </a:ext>
                </a:extLst>
              </a:tr>
              <a:tr h="460693">
                <a:tc>
                  <a:txBody>
                    <a:bodyPr/>
                    <a:lstStyle/>
                    <a:p>
                      <a:pPr algn="ctr" fontAlgn="b"/>
                      <a:r>
                        <a:rPr lang="en-US" sz="2400" u="none" strike="noStrike" dirty="0">
                          <a:effectLst/>
                        </a:rPr>
                        <a:t>3</a:t>
                      </a:r>
                      <a:endParaRPr lang="en-US" sz="2400" b="0" i="0" u="none" strike="noStrike" dirty="0">
                        <a:solidFill>
                          <a:srgbClr val="000000"/>
                        </a:solidFill>
                        <a:effectLst/>
                        <a:latin typeface="Lato" panose="020F0502020204030203" pitchFamily="34" charset="0"/>
                      </a:endParaRPr>
                    </a:p>
                  </a:txBody>
                  <a:tcPr marL="4233" marR="4233" marT="4233" marB="0" anchor="b"/>
                </a:tc>
                <a:tc>
                  <a:txBody>
                    <a:bodyPr/>
                    <a:lstStyle/>
                    <a:p>
                      <a:pPr algn="l" fontAlgn="b"/>
                      <a:r>
                        <a:rPr lang="en-US" sz="2400" u="none" strike="noStrike" dirty="0">
                          <a:effectLst/>
                        </a:rPr>
                        <a:t>Camelina City</a:t>
                      </a:r>
                      <a:endParaRPr lang="en-US" sz="2400" b="0" i="0" u="none" strike="noStrike" dirty="0">
                        <a:solidFill>
                          <a:srgbClr val="000000"/>
                        </a:solidFill>
                        <a:effectLst/>
                        <a:latin typeface="Lato" panose="020F0502020204030203" pitchFamily="34" charset="0"/>
                      </a:endParaRPr>
                    </a:p>
                  </a:txBody>
                  <a:tcPr marL="4233" marR="4233" marT="4233" marB="0" anchor="b"/>
                </a:tc>
                <a:tc>
                  <a:txBody>
                    <a:bodyPr/>
                    <a:lstStyle/>
                    <a:p>
                      <a:pPr algn="l" fontAlgn="b"/>
                      <a:r>
                        <a:rPr lang="en-US" sz="2400" u="none" strike="noStrike" dirty="0">
                          <a:effectLst/>
                        </a:rPr>
                        <a:t>Sacramento</a:t>
                      </a:r>
                      <a:endParaRPr lang="en-US" sz="2400" b="0" i="0" u="none" strike="noStrike" dirty="0">
                        <a:solidFill>
                          <a:srgbClr val="000000"/>
                        </a:solidFill>
                        <a:effectLst/>
                        <a:latin typeface="Lato" panose="020F0502020204030203" pitchFamily="34" charset="0"/>
                      </a:endParaRPr>
                    </a:p>
                  </a:txBody>
                  <a:tcPr marL="4233" marR="4233" marT="4233" marB="0" anchor="b"/>
                </a:tc>
                <a:tc>
                  <a:txBody>
                    <a:bodyPr/>
                    <a:lstStyle/>
                    <a:p>
                      <a:pPr algn="ctr" fontAlgn="b"/>
                      <a:r>
                        <a:rPr lang="en-US" sz="2400" u="none" strike="noStrike" dirty="0">
                          <a:effectLst/>
                        </a:rPr>
                        <a:t>1961-10-18</a:t>
                      </a:r>
                      <a:endParaRPr lang="en-US" sz="2400" b="0" i="0" u="none" strike="noStrike" dirty="0">
                        <a:solidFill>
                          <a:srgbClr val="000000"/>
                        </a:solidFill>
                        <a:effectLst/>
                        <a:latin typeface="Lato" panose="020F0502020204030203" pitchFamily="34" charset="0"/>
                      </a:endParaRPr>
                    </a:p>
                  </a:txBody>
                  <a:tcPr marL="4233" marR="4233" marT="4233" marB="0" anchor="b"/>
                </a:tc>
                <a:extLst>
                  <a:ext uri="{0D108BD9-81ED-4DB2-BD59-A6C34878D82A}">
                    <a16:rowId xmlns:a16="http://schemas.microsoft.com/office/drawing/2014/main" val="3409962837"/>
                  </a:ext>
                </a:extLst>
              </a:tr>
              <a:tr h="460693">
                <a:tc>
                  <a:txBody>
                    <a:bodyPr/>
                    <a:lstStyle/>
                    <a:p>
                      <a:pPr algn="ctr" fontAlgn="b"/>
                      <a:r>
                        <a:rPr lang="en-US" sz="2400" u="none" strike="noStrike" dirty="0">
                          <a:effectLst/>
                        </a:rPr>
                        <a:t>4</a:t>
                      </a:r>
                      <a:endParaRPr lang="en-US" sz="2400" b="0" i="0" u="none" strike="noStrike" dirty="0">
                        <a:solidFill>
                          <a:srgbClr val="000000"/>
                        </a:solidFill>
                        <a:effectLst/>
                        <a:latin typeface="Lato" panose="020F0502020204030203" pitchFamily="34" charset="0"/>
                      </a:endParaRPr>
                    </a:p>
                  </a:txBody>
                  <a:tcPr marL="4233" marR="4233" marT="4233" marB="0" anchor="b"/>
                </a:tc>
                <a:tc>
                  <a:txBody>
                    <a:bodyPr/>
                    <a:lstStyle/>
                    <a:p>
                      <a:pPr algn="l" fontAlgn="b"/>
                      <a:r>
                        <a:rPr lang="en-US" sz="2400" u="none" strike="noStrike" dirty="0">
                          <a:effectLst/>
                        </a:rPr>
                        <a:t>San Francisco</a:t>
                      </a:r>
                      <a:endParaRPr lang="en-US" sz="2400" b="0" i="0" u="none" strike="noStrike" dirty="0">
                        <a:solidFill>
                          <a:srgbClr val="000000"/>
                        </a:solidFill>
                        <a:effectLst/>
                        <a:latin typeface="Lato" panose="020F0502020204030203" pitchFamily="34" charset="0"/>
                      </a:endParaRPr>
                    </a:p>
                  </a:txBody>
                  <a:tcPr marL="4233" marR="4233" marT="4233" marB="0" anchor="b"/>
                </a:tc>
                <a:tc>
                  <a:txBody>
                    <a:bodyPr/>
                    <a:lstStyle/>
                    <a:p>
                      <a:pPr algn="l" fontAlgn="b"/>
                      <a:r>
                        <a:rPr lang="en-US" sz="2400" u="none" strike="noStrike" dirty="0">
                          <a:effectLst/>
                        </a:rPr>
                        <a:t>San Francisco</a:t>
                      </a:r>
                      <a:endParaRPr lang="en-US" sz="2400" b="0" i="0" u="none" strike="noStrike" dirty="0">
                        <a:solidFill>
                          <a:srgbClr val="000000"/>
                        </a:solidFill>
                        <a:effectLst/>
                        <a:latin typeface="Lato" panose="020F0502020204030203" pitchFamily="34" charset="0"/>
                      </a:endParaRPr>
                    </a:p>
                  </a:txBody>
                  <a:tcPr marL="4233" marR="4233" marT="4233" marB="0" anchor="b"/>
                </a:tc>
                <a:tc>
                  <a:txBody>
                    <a:bodyPr/>
                    <a:lstStyle/>
                    <a:p>
                      <a:pPr algn="ctr" fontAlgn="b"/>
                      <a:r>
                        <a:rPr lang="en-US" sz="2400" u="none" strike="noStrike" dirty="0">
                          <a:effectLst/>
                        </a:rPr>
                        <a:t>1962-06-06</a:t>
                      </a:r>
                      <a:endParaRPr lang="en-US" sz="2400" b="0" i="0" u="none" strike="noStrike" dirty="0">
                        <a:solidFill>
                          <a:srgbClr val="000000"/>
                        </a:solidFill>
                        <a:effectLst/>
                        <a:latin typeface="Lato" panose="020F0502020204030203" pitchFamily="34" charset="0"/>
                      </a:endParaRPr>
                    </a:p>
                  </a:txBody>
                  <a:tcPr marL="4233" marR="4233" marT="4233" marB="0" anchor="b"/>
                </a:tc>
                <a:extLst>
                  <a:ext uri="{0D108BD9-81ED-4DB2-BD59-A6C34878D82A}">
                    <a16:rowId xmlns:a16="http://schemas.microsoft.com/office/drawing/2014/main" val="138924470"/>
                  </a:ext>
                </a:extLst>
              </a:tr>
              <a:tr h="460693">
                <a:tc>
                  <a:txBody>
                    <a:bodyPr/>
                    <a:lstStyle/>
                    <a:p>
                      <a:pPr algn="ctr" fontAlgn="b"/>
                      <a:r>
                        <a:rPr lang="en-US" sz="2400" u="none" strike="noStrike" dirty="0">
                          <a:effectLst/>
                        </a:rPr>
                        <a:t>5</a:t>
                      </a:r>
                      <a:endParaRPr lang="en-US" sz="2400" b="0" i="0" u="none" strike="noStrike" dirty="0">
                        <a:solidFill>
                          <a:srgbClr val="000000"/>
                        </a:solidFill>
                        <a:effectLst/>
                        <a:latin typeface="Lato" panose="020F0502020204030203" pitchFamily="34" charset="0"/>
                      </a:endParaRPr>
                    </a:p>
                  </a:txBody>
                  <a:tcPr marL="4233" marR="4233" marT="4233" marB="0" anchor="b"/>
                </a:tc>
                <a:tc>
                  <a:txBody>
                    <a:bodyPr/>
                    <a:lstStyle/>
                    <a:p>
                      <a:pPr algn="l" fontAlgn="b"/>
                      <a:r>
                        <a:rPr lang="en-US" sz="2400" u="none" strike="noStrike" dirty="0">
                          <a:effectLst/>
                        </a:rPr>
                        <a:t>Southern Peninsula</a:t>
                      </a:r>
                      <a:endParaRPr lang="en-US" sz="2400" b="0" i="0" u="none" strike="noStrike" dirty="0">
                        <a:solidFill>
                          <a:srgbClr val="000000"/>
                        </a:solidFill>
                        <a:effectLst/>
                        <a:latin typeface="Lato" panose="020F0502020204030203" pitchFamily="34" charset="0"/>
                      </a:endParaRPr>
                    </a:p>
                  </a:txBody>
                  <a:tcPr marL="4233" marR="4233" marT="4233" marB="0" anchor="b"/>
                </a:tc>
                <a:tc>
                  <a:txBody>
                    <a:bodyPr/>
                    <a:lstStyle/>
                    <a:p>
                      <a:pPr algn="l" fontAlgn="b"/>
                      <a:r>
                        <a:rPr lang="en-US" sz="2400" u="none" strike="noStrike" dirty="0">
                          <a:effectLst/>
                        </a:rPr>
                        <a:t>Palo Alto</a:t>
                      </a:r>
                      <a:endParaRPr lang="en-US" sz="2400" b="0" i="0" u="none" strike="noStrike" dirty="0">
                        <a:solidFill>
                          <a:srgbClr val="000000"/>
                        </a:solidFill>
                        <a:effectLst/>
                        <a:latin typeface="Lato" panose="020F0502020204030203" pitchFamily="34" charset="0"/>
                      </a:endParaRPr>
                    </a:p>
                  </a:txBody>
                  <a:tcPr marL="4233" marR="4233" marT="4233" marB="0" anchor="b"/>
                </a:tc>
                <a:tc>
                  <a:txBody>
                    <a:bodyPr/>
                    <a:lstStyle/>
                    <a:p>
                      <a:pPr algn="ctr" fontAlgn="b"/>
                      <a:r>
                        <a:rPr lang="en-US" sz="2400" u="none" strike="noStrike" dirty="0">
                          <a:effectLst/>
                        </a:rPr>
                        <a:t>1962-09-26</a:t>
                      </a:r>
                      <a:endParaRPr lang="en-US" sz="2400" b="0" i="0" u="none" strike="noStrike" dirty="0">
                        <a:solidFill>
                          <a:srgbClr val="000000"/>
                        </a:solidFill>
                        <a:effectLst/>
                        <a:latin typeface="Lato" panose="020F0502020204030203" pitchFamily="34" charset="0"/>
                      </a:endParaRPr>
                    </a:p>
                  </a:txBody>
                  <a:tcPr marL="4233" marR="4233" marT="4233" marB="0" anchor="b"/>
                </a:tc>
                <a:extLst>
                  <a:ext uri="{0D108BD9-81ED-4DB2-BD59-A6C34878D82A}">
                    <a16:rowId xmlns:a16="http://schemas.microsoft.com/office/drawing/2014/main" val="2445968238"/>
                  </a:ext>
                </a:extLst>
              </a:tr>
              <a:tr h="460693">
                <a:tc>
                  <a:txBody>
                    <a:bodyPr/>
                    <a:lstStyle/>
                    <a:p>
                      <a:pPr algn="ctr" fontAlgn="b"/>
                      <a:r>
                        <a:rPr lang="en-US" sz="2400" u="none" strike="noStrike" dirty="0">
                          <a:effectLst/>
                        </a:rPr>
                        <a:t>6</a:t>
                      </a:r>
                      <a:endParaRPr lang="en-US" sz="2400" b="0" i="0" u="none" strike="noStrike" dirty="0">
                        <a:solidFill>
                          <a:srgbClr val="000000"/>
                        </a:solidFill>
                        <a:effectLst/>
                        <a:latin typeface="Lato" panose="020F0502020204030203" pitchFamily="34" charset="0"/>
                      </a:endParaRPr>
                    </a:p>
                  </a:txBody>
                  <a:tcPr marL="4233" marR="4233" marT="4233" marB="0" anchor="b"/>
                </a:tc>
                <a:tc>
                  <a:txBody>
                    <a:bodyPr/>
                    <a:lstStyle/>
                    <a:p>
                      <a:pPr algn="l" fontAlgn="b"/>
                      <a:r>
                        <a:rPr lang="en-US" sz="2400" u="none" strike="noStrike" dirty="0">
                          <a:effectLst/>
                        </a:rPr>
                        <a:t>Southern Alameda Cnty</a:t>
                      </a:r>
                      <a:endParaRPr lang="en-US" sz="2400" b="0" i="0" u="none" strike="noStrike" dirty="0">
                        <a:solidFill>
                          <a:srgbClr val="000000"/>
                        </a:solidFill>
                        <a:effectLst/>
                        <a:latin typeface="Lato" panose="020F0502020204030203" pitchFamily="34" charset="0"/>
                      </a:endParaRPr>
                    </a:p>
                  </a:txBody>
                  <a:tcPr marL="4233" marR="4233" marT="4233" marB="0" anchor="b"/>
                </a:tc>
                <a:tc>
                  <a:txBody>
                    <a:bodyPr/>
                    <a:lstStyle/>
                    <a:p>
                      <a:pPr algn="l" fontAlgn="b"/>
                      <a:r>
                        <a:rPr lang="en-US" sz="2400" u="none" strike="noStrike" dirty="0">
                          <a:effectLst/>
                        </a:rPr>
                        <a:t>San Leandro</a:t>
                      </a:r>
                      <a:endParaRPr lang="en-US" sz="2400" b="0" i="0" u="none" strike="noStrike" dirty="0">
                        <a:solidFill>
                          <a:srgbClr val="000000"/>
                        </a:solidFill>
                        <a:effectLst/>
                        <a:latin typeface="Lato" panose="020F0502020204030203" pitchFamily="34" charset="0"/>
                      </a:endParaRPr>
                    </a:p>
                  </a:txBody>
                  <a:tcPr marL="4233" marR="4233" marT="4233" marB="0" anchor="b"/>
                </a:tc>
                <a:tc>
                  <a:txBody>
                    <a:bodyPr/>
                    <a:lstStyle/>
                    <a:p>
                      <a:pPr algn="ctr" fontAlgn="b"/>
                      <a:r>
                        <a:rPr lang="en-US" sz="2400" u="none" strike="noStrike" dirty="0">
                          <a:effectLst/>
                        </a:rPr>
                        <a:t>1963-12-26</a:t>
                      </a:r>
                      <a:endParaRPr lang="en-US" sz="2400" b="0" i="0" u="none" strike="noStrike" dirty="0">
                        <a:solidFill>
                          <a:srgbClr val="000000"/>
                        </a:solidFill>
                        <a:effectLst/>
                        <a:latin typeface="Lato" panose="020F0502020204030203" pitchFamily="34" charset="0"/>
                      </a:endParaRPr>
                    </a:p>
                  </a:txBody>
                  <a:tcPr marL="4233" marR="4233" marT="4233" marB="0" anchor="b"/>
                </a:tc>
                <a:extLst>
                  <a:ext uri="{0D108BD9-81ED-4DB2-BD59-A6C34878D82A}">
                    <a16:rowId xmlns:a16="http://schemas.microsoft.com/office/drawing/2014/main" val="2067873596"/>
                  </a:ext>
                </a:extLst>
              </a:tr>
              <a:tr h="460693">
                <a:tc>
                  <a:txBody>
                    <a:bodyPr/>
                    <a:lstStyle/>
                    <a:p>
                      <a:pPr algn="ctr" fontAlgn="b"/>
                      <a:r>
                        <a:rPr lang="en-US" sz="2400" u="none" strike="noStrike" dirty="0">
                          <a:effectLst/>
                        </a:rPr>
                        <a:t>7</a:t>
                      </a:r>
                      <a:endParaRPr lang="en-US" sz="2400" b="0" i="0" u="none" strike="noStrike" dirty="0">
                        <a:solidFill>
                          <a:srgbClr val="000000"/>
                        </a:solidFill>
                        <a:effectLst/>
                        <a:latin typeface="Lato" panose="020F0502020204030203" pitchFamily="34" charset="0"/>
                      </a:endParaRPr>
                    </a:p>
                  </a:txBody>
                  <a:tcPr marL="4233" marR="4233" marT="4233" marB="0" anchor="b"/>
                </a:tc>
                <a:tc>
                  <a:txBody>
                    <a:bodyPr/>
                    <a:lstStyle/>
                    <a:p>
                      <a:pPr algn="l" fontAlgn="b"/>
                      <a:r>
                        <a:rPr lang="en-US" sz="2400" u="none" strike="noStrike" dirty="0">
                          <a:effectLst/>
                        </a:rPr>
                        <a:t>North Bay</a:t>
                      </a:r>
                      <a:endParaRPr lang="en-US" sz="2400" b="0" i="0" u="none" strike="noStrike" dirty="0">
                        <a:solidFill>
                          <a:srgbClr val="000000"/>
                        </a:solidFill>
                        <a:effectLst/>
                        <a:latin typeface="Lato" panose="020F0502020204030203" pitchFamily="34" charset="0"/>
                      </a:endParaRPr>
                    </a:p>
                  </a:txBody>
                  <a:tcPr marL="4233" marR="4233" marT="4233" marB="0" anchor="b"/>
                </a:tc>
                <a:tc>
                  <a:txBody>
                    <a:bodyPr/>
                    <a:lstStyle/>
                    <a:p>
                      <a:pPr algn="l" fontAlgn="b"/>
                      <a:r>
                        <a:rPr lang="en-US" sz="2400" u="none" strike="noStrike" dirty="0">
                          <a:effectLst/>
                        </a:rPr>
                        <a:t>San Rafael</a:t>
                      </a:r>
                      <a:endParaRPr lang="en-US" sz="2400" b="0" i="0" u="none" strike="noStrike" dirty="0">
                        <a:solidFill>
                          <a:srgbClr val="000000"/>
                        </a:solidFill>
                        <a:effectLst/>
                        <a:latin typeface="Lato" panose="020F0502020204030203" pitchFamily="34" charset="0"/>
                      </a:endParaRPr>
                    </a:p>
                  </a:txBody>
                  <a:tcPr marL="4233" marR="4233" marT="4233" marB="0" anchor="b"/>
                </a:tc>
                <a:tc>
                  <a:txBody>
                    <a:bodyPr/>
                    <a:lstStyle/>
                    <a:p>
                      <a:pPr algn="ctr" fontAlgn="b"/>
                      <a:r>
                        <a:rPr lang="en-US" sz="2400" u="none" strike="noStrike" dirty="0">
                          <a:effectLst/>
                        </a:rPr>
                        <a:t>1963-11-12</a:t>
                      </a:r>
                      <a:endParaRPr lang="en-US" sz="2400" b="0" i="0" u="none" strike="noStrike" dirty="0">
                        <a:solidFill>
                          <a:srgbClr val="000000"/>
                        </a:solidFill>
                        <a:effectLst/>
                        <a:latin typeface="Lato" panose="020F0502020204030203" pitchFamily="34" charset="0"/>
                      </a:endParaRPr>
                    </a:p>
                  </a:txBody>
                  <a:tcPr marL="4233" marR="4233" marT="4233" marB="0" anchor="b"/>
                </a:tc>
                <a:extLst>
                  <a:ext uri="{0D108BD9-81ED-4DB2-BD59-A6C34878D82A}">
                    <a16:rowId xmlns:a16="http://schemas.microsoft.com/office/drawing/2014/main" val="1584842262"/>
                  </a:ext>
                </a:extLst>
              </a:tr>
              <a:tr h="460693">
                <a:tc>
                  <a:txBody>
                    <a:bodyPr/>
                    <a:lstStyle/>
                    <a:p>
                      <a:pPr algn="ctr" fontAlgn="b"/>
                      <a:r>
                        <a:rPr lang="en-US" sz="2400" u="none" strike="noStrike" dirty="0">
                          <a:effectLst/>
                        </a:rPr>
                        <a:t>8</a:t>
                      </a:r>
                      <a:endParaRPr lang="en-US" sz="2400" b="0" i="0" u="none" strike="noStrike" dirty="0">
                        <a:solidFill>
                          <a:srgbClr val="000000"/>
                        </a:solidFill>
                        <a:effectLst/>
                        <a:latin typeface="Lato" panose="020F0502020204030203" pitchFamily="34" charset="0"/>
                      </a:endParaRPr>
                    </a:p>
                  </a:txBody>
                  <a:tcPr marL="4233" marR="4233" marT="4233" marB="0" anchor="b"/>
                </a:tc>
                <a:tc>
                  <a:txBody>
                    <a:bodyPr/>
                    <a:lstStyle/>
                    <a:p>
                      <a:pPr algn="l" fontAlgn="b"/>
                      <a:r>
                        <a:rPr lang="en-US" sz="2400" u="none" strike="noStrike" dirty="0">
                          <a:effectLst/>
                        </a:rPr>
                        <a:t>Mt Diablo</a:t>
                      </a:r>
                      <a:endParaRPr lang="en-US" sz="2400" b="0" i="0" u="none" strike="noStrike" dirty="0">
                        <a:solidFill>
                          <a:srgbClr val="000000"/>
                        </a:solidFill>
                        <a:effectLst/>
                        <a:latin typeface="Lato" panose="020F0502020204030203" pitchFamily="34" charset="0"/>
                      </a:endParaRPr>
                    </a:p>
                  </a:txBody>
                  <a:tcPr marL="4233" marR="4233" marT="4233" marB="0" anchor="b"/>
                </a:tc>
                <a:tc>
                  <a:txBody>
                    <a:bodyPr/>
                    <a:lstStyle/>
                    <a:p>
                      <a:pPr algn="l" fontAlgn="b"/>
                      <a:r>
                        <a:rPr lang="en-US" sz="2400" u="none" strike="noStrike" dirty="0">
                          <a:effectLst/>
                        </a:rPr>
                        <a:t>Walnut Creek</a:t>
                      </a:r>
                      <a:endParaRPr lang="en-US" sz="2400" b="0" i="0" u="none" strike="noStrike" dirty="0">
                        <a:solidFill>
                          <a:srgbClr val="000000"/>
                        </a:solidFill>
                        <a:effectLst/>
                        <a:latin typeface="Lato" panose="020F0502020204030203" pitchFamily="34" charset="0"/>
                      </a:endParaRPr>
                    </a:p>
                  </a:txBody>
                  <a:tcPr marL="4233" marR="4233" marT="4233" marB="0" anchor="b"/>
                </a:tc>
                <a:tc>
                  <a:txBody>
                    <a:bodyPr/>
                    <a:lstStyle/>
                    <a:p>
                      <a:pPr algn="ctr" fontAlgn="b"/>
                      <a:r>
                        <a:rPr lang="en-US" sz="2400" u="none" strike="noStrike" dirty="0">
                          <a:effectLst/>
                        </a:rPr>
                        <a:t>1965-01-11</a:t>
                      </a:r>
                      <a:endParaRPr lang="en-US" sz="2400" b="0" i="0" u="none" strike="noStrike" dirty="0">
                        <a:solidFill>
                          <a:srgbClr val="000000"/>
                        </a:solidFill>
                        <a:effectLst/>
                        <a:latin typeface="Lato" panose="020F0502020204030203" pitchFamily="34" charset="0"/>
                      </a:endParaRPr>
                    </a:p>
                  </a:txBody>
                  <a:tcPr marL="4233" marR="4233" marT="4233" marB="0" anchor="b"/>
                </a:tc>
                <a:extLst>
                  <a:ext uri="{0D108BD9-81ED-4DB2-BD59-A6C34878D82A}">
                    <a16:rowId xmlns:a16="http://schemas.microsoft.com/office/drawing/2014/main" val="3942852726"/>
                  </a:ext>
                </a:extLst>
              </a:tr>
              <a:tr h="460693">
                <a:tc>
                  <a:txBody>
                    <a:bodyPr/>
                    <a:lstStyle/>
                    <a:p>
                      <a:pPr algn="ctr" fontAlgn="b"/>
                      <a:r>
                        <a:rPr lang="en-US" sz="2400" u="none" strike="noStrike" dirty="0">
                          <a:effectLst/>
                        </a:rPr>
                        <a:t>9</a:t>
                      </a:r>
                      <a:endParaRPr lang="en-US" sz="2400" b="0" i="0" u="none" strike="noStrike" dirty="0">
                        <a:solidFill>
                          <a:srgbClr val="000000"/>
                        </a:solidFill>
                        <a:effectLst/>
                        <a:latin typeface="Lato" panose="020F0502020204030203" pitchFamily="34" charset="0"/>
                      </a:endParaRPr>
                    </a:p>
                  </a:txBody>
                  <a:tcPr marL="4233" marR="4233" marT="4233" marB="0" anchor="b"/>
                </a:tc>
                <a:tc>
                  <a:txBody>
                    <a:bodyPr/>
                    <a:lstStyle/>
                    <a:p>
                      <a:pPr algn="l" fontAlgn="b"/>
                      <a:r>
                        <a:rPr lang="en-US" sz="2400" u="none" strike="noStrike" dirty="0">
                          <a:effectLst/>
                        </a:rPr>
                        <a:t>Capital City</a:t>
                      </a:r>
                      <a:endParaRPr lang="en-US" sz="2400" b="0" i="0" u="none" strike="noStrike" dirty="0">
                        <a:solidFill>
                          <a:srgbClr val="000000"/>
                        </a:solidFill>
                        <a:effectLst/>
                        <a:latin typeface="Lato" panose="020F0502020204030203" pitchFamily="34" charset="0"/>
                      </a:endParaRPr>
                    </a:p>
                  </a:txBody>
                  <a:tcPr marL="4233" marR="4233" marT="4233" marB="0" anchor="b"/>
                </a:tc>
                <a:tc>
                  <a:txBody>
                    <a:bodyPr/>
                    <a:lstStyle/>
                    <a:p>
                      <a:pPr algn="l" fontAlgn="b"/>
                      <a:r>
                        <a:rPr lang="en-US" sz="2400" u="none" strike="noStrike" dirty="0">
                          <a:effectLst/>
                        </a:rPr>
                        <a:t>Sacramento</a:t>
                      </a:r>
                      <a:endParaRPr lang="en-US" sz="2400" b="0" i="0" u="none" strike="noStrike" dirty="0">
                        <a:solidFill>
                          <a:srgbClr val="000000"/>
                        </a:solidFill>
                        <a:effectLst/>
                        <a:latin typeface="Lato" panose="020F0502020204030203" pitchFamily="34" charset="0"/>
                      </a:endParaRPr>
                    </a:p>
                  </a:txBody>
                  <a:tcPr marL="4233" marR="4233" marT="4233" marB="0" anchor="b"/>
                </a:tc>
                <a:tc>
                  <a:txBody>
                    <a:bodyPr/>
                    <a:lstStyle/>
                    <a:p>
                      <a:pPr algn="ctr" fontAlgn="b"/>
                      <a:r>
                        <a:rPr lang="en-US" sz="2400" u="none" strike="noStrike" dirty="0">
                          <a:effectLst/>
                        </a:rPr>
                        <a:t>1965-02-04</a:t>
                      </a:r>
                      <a:endParaRPr lang="en-US" sz="2400" b="0" i="0" u="none" strike="noStrike" dirty="0">
                        <a:solidFill>
                          <a:srgbClr val="000000"/>
                        </a:solidFill>
                        <a:effectLst/>
                        <a:latin typeface="Lato" panose="020F0502020204030203" pitchFamily="34" charset="0"/>
                      </a:endParaRPr>
                    </a:p>
                  </a:txBody>
                  <a:tcPr marL="4233" marR="4233" marT="4233" marB="0" anchor="b"/>
                </a:tc>
                <a:extLst>
                  <a:ext uri="{0D108BD9-81ED-4DB2-BD59-A6C34878D82A}">
                    <a16:rowId xmlns:a16="http://schemas.microsoft.com/office/drawing/2014/main" val="1882481309"/>
                  </a:ext>
                </a:extLst>
              </a:tr>
              <a:tr h="460693">
                <a:tc>
                  <a:txBody>
                    <a:bodyPr/>
                    <a:lstStyle/>
                    <a:p>
                      <a:pPr algn="ctr" fontAlgn="b"/>
                      <a:r>
                        <a:rPr lang="en-US" sz="2400" u="none" strike="noStrike" dirty="0">
                          <a:effectLst/>
                        </a:rPr>
                        <a:t>10</a:t>
                      </a:r>
                      <a:endParaRPr lang="en-US" sz="2400" b="0" i="0" u="none" strike="noStrike" dirty="0">
                        <a:solidFill>
                          <a:srgbClr val="000000"/>
                        </a:solidFill>
                        <a:effectLst/>
                        <a:latin typeface="Lato" panose="020F0502020204030203" pitchFamily="34" charset="0"/>
                      </a:endParaRPr>
                    </a:p>
                  </a:txBody>
                  <a:tcPr marL="4233" marR="4233" marT="4233" marB="0" anchor="b"/>
                </a:tc>
                <a:tc>
                  <a:txBody>
                    <a:bodyPr/>
                    <a:lstStyle/>
                    <a:p>
                      <a:pPr algn="l" fontAlgn="b"/>
                      <a:r>
                        <a:rPr lang="en-US" sz="2400" u="none" strike="noStrike" dirty="0">
                          <a:effectLst/>
                        </a:rPr>
                        <a:t>Santa Clara Valley</a:t>
                      </a:r>
                      <a:endParaRPr lang="en-US" sz="2400" b="0" i="0" u="none" strike="noStrike" dirty="0">
                        <a:solidFill>
                          <a:srgbClr val="000000"/>
                        </a:solidFill>
                        <a:effectLst/>
                        <a:latin typeface="Lato" panose="020F0502020204030203" pitchFamily="34" charset="0"/>
                      </a:endParaRPr>
                    </a:p>
                  </a:txBody>
                  <a:tcPr marL="4233" marR="4233" marT="4233" marB="0" anchor="b"/>
                </a:tc>
                <a:tc>
                  <a:txBody>
                    <a:bodyPr/>
                    <a:lstStyle/>
                    <a:p>
                      <a:pPr algn="l" fontAlgn="b"/>
                      <a:r>
                        <a:rPr lang="en-US" sz="2400" u="none" strike="noStrike" dirty="0">
                          <a:effectLst/>
                        </a:rPr>
                        <a:t>San Jose</a:t>
                      </a:r>
                      <a:endParaRPr lang="en-US" sz="2400" b="0" i="0" u="none" strike="noStrike" dirty="0">
                        <a:solidFill>
                          <a:srgbClr val="000000"/>
                        </a:solidFill>
                        <a:effectLst/>
                        <a:latin typeface="Lato" panose="020F0502020204030203" pitchFamily="34" charset="0"/>
                      </a:endParaRPr>
                    </a:p>
                  </a:txBody>
                  <a:tcPr marL="4233" marR="4233" marT="4233" marB="0" anchor="b"/>
                </a:tc>
                <a:tc>
                  <a:txBody>
                    <a:bodyPr/>
                    <a:lstStyle/>
                    <a:p>
                      <a:pPr algn="ctr" fontAlgn="b"/>
                      <a:r>
                        <a:rPr lang="en-US" sz="2400" u="none" strike="noStrike" dirty="0">
                          <a:effectLst/>
                        </a:rPr>
                        <a:t>1965-03-10</a:t>
                      </a:r>
                      <a:endParaRPr lang="en-US" sz="2400" b="0" i="0" u="none" strike="noStrike" dirty="0">
                        <a:solidFill>
                          <a:srgbClr val="000000"/>
                        </a:solidFill>
                        <a:effectLst/>
                        <a:latin typeface="Lato" panose="020F0502020204030203" pitchFamily="34" charset="0"/>
                      </a:endParaRPr>
                    </a:p>
                  </a:txBody>
                  <a:tcPr marL="4233" marR="4233" marT="4233" marB="0" anchor="b"/>
                </a:tc>
                <a:extLst>
                  <a:ext uri="{0D108BD9-81ED-4DB2-BD59-A6C34878D82A}">
                    <a16:rowId xmlns:a16="http://schemas.microsoft.com/office/drawing/2014/main" val="988435480"/>
                  </a:ext>
                </a:extLst>
              </a:tr>
            </a:tbl>
          </a:graphicData>
        </a:graphic>
      </p:graphicFrame>
      <p:sp>
        <p:nvSpPr>
          <p:cNvPr id="5" name="TextBox 4">
            <a:extLst>
              <a:ext uri="{FF2B5EF4-FFF2-40B4-BE49-F238E27FC236}">
                <a16:creationId xmlns:a16="http://schemas.microsoft.com/office/drawing/2014/main" id="{A50FAA42-C29A-843B-500B-0A25BE7324E8}"/>
              </a:ext>
            </a:extLst>
          </p:cNvPr>
          <p:cNvSpPr txBox="1"/>
          <p:nvPr/>
        </p:nvSpPr>
        <p:spPr>
          <a:xfrm>
            <a:off x="923731" y="573831"/>
            <a:ext cx="10524929" cy="769441"/>
          </a:xfrm>
          <a:prstGeom prst="rect">
            <a:avLst/>
          </a:prstGeom>
          <a:noFill/>
        </p:spPr>
        <p:txBody>
          <a:bodyPr wrap="square" rtlCol="0">
            <a:spAutoFit/>
          </a:bodyPr>
          <a:lstStyle/>
          <a:p>
            <a:r>
              <a:rPr lang="en-US" sz="4400" b="1" dirty="0">
                <a:latin typeface="Lato" panose="020F0502020204030203" pitchFamily="34" charset="0"/>
              </a:rPr>
              <a:t>First 10 Branches - Geographically Close</a:t>
            </a:r>
          </a:p>
        </p:txBody>
      </p:sp>
      <p:pic>
        <p:nvPicPr>
          <p:cNvPr id="6" name="Picture 5">
            <a:extLst>
              <a:ext uri="{FF2B5EF4-FFF2-40B4-BE49-F238E27FC236}">
                <a16:creationId xmlns:a16="http://schemas.microsoft.com/office/drawing/2014/main" id="{830EA35B-3370-2A7E-6825-A1118E9D33A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3489" y="2049995"/>
            <a:ext cx="2056424" cy="1766298"/>
          </a:xfrm>
          <a:prstGeom prst="rect">
            <a:avLst/>
          </a:prstGeom>
          <a:ln w="1905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2734038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DFFC37-E794-4FB8-95C4-135929788B1E}"/>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92898A16-F5E3-F72C-8BFD-12DA50C90FF7}"/>
              </a:ext>
            </a:extLst>
          </p:cNvPr>
          <p:cNvPicPr>
            <a:picLocks noChangeAspect="1"/>
          </p:cNvPicPr>
          <p:nvPr/>
        </p:nvPicPr>
        <p:blipFill rotWithShape="1">
          <a:blip r:embed="rId2"/>
          <a:srcRect l="1166" t="996" r="1799" b="1813"/>
          <a:stretch/>
        </p:blipFill>
        <p:spPr>
          <a:xfrm>
            <a:off x="9879017" y="413109"/>
            <a:ext cx="1718933" cy="1457679"/>
          </a:xfrm>
          <a:prstGeom prst="rect">
            <a:avLst/>
          </a:prstGeom>
          <a:ln w="28575" cap="sq">
            <a:solidFill>
              <a:srgbClr val="000000"/>
            </a:solidFill>
            <a:miter lim="800000"/>
          </a:ln>
          <a:effectLst>
            <a:outerShdw blurRad="57150" dist="50800" dir="2700000" algn="tl" rotWithShape="0">
              <a:srgbClr val="000000">
                <a:alpha val="40000"/>
              </a:srgbClr>
            </a:outerShdw>
          </a:effectLst>
        </p:spPr>
      </p:pic>
      <p:sp>
        <p:nvSpPr>
          <p:cNvPr id="7" name="Google Shape;97;p2">
            <a:extLst>
              <a:ext uri="{FF2B5EF4-FFF2-40B4-BE49-F238E27FC236}">
                <a16:creationId xmlns:a16="http://schemas.microsoft.com/office/drawing/2014/main" id="{5B748160-2D4F-B68A-71FF-69FD15AB5012}"/>
              </a:ext>
            </a:extLst>
          </p:cNvPr>
          <p:cNvSpPr txBox="1"/>
          <p:nvPr/>
        </p:nvSpPr>
        <p:spPr>
          <a:xfrm>
            <a:off x="2313992" y="435356"/>
            <a:ext cx="7427167" cy="76940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dirty="0">
                <a:solidFill>
                  <a:schemeClr val="dk1"/>
                </a:solidFill>
                <a:latin typeface="Lato"/>
                <a:ea typeface="Lato"/>
                <a:cs typeface="Lato"/>
                <a:sym typeface="Lato"/>
              </a:rPr>
              <a:t> So Where </a:t>
            </a:r>
            <a:r>
              <a:rPr lang="en-US" sz="4400" b="1" dirty="0">
                <a:solidFill>
                  <a:schemeClr val="dk1"/>
                </a:solidFill>
                <a:latin typeface="Lato"/>
                <a:ea typeface="Lato"/>
                <a:cs typeface="Lato"/>
                <a:sym typeface="Lato"/>
              </a:rPr>
              <a:t>has</a:t>
            </a:r>
            <a:r>
              <a:rPr lang="en-US" sz="4400" b="1" i="0" u="none" strike="noStrike" cap="none" dirty="0">
                <a:solidFill>
                  <a:schemeClr val="dk1"/>
                </a:solidFill>
                <a:latin typeface="Lato"/>
                <a:ea typeface="Lato"/>
                <a:cs typeface="Lato"/>
                <a:sym typeface="Lato"/>
              </a:rPr>
              <a:t> SIR </a:t>
            </a:r>
            <a:r>
              <a:rPr lang="en-US" sz="4400" b="1" dirty="0">
                <a:solidFill>
                  <a:schemeClr val="dk1"/>
                </a:solidFill>
                <a:latin typeface="Lato"/>
                <a:ea typeface="Lato"/>
                <a:cs typeface="Lato"/>
                <a:sym typeface="Lato"/>
              </a:rPr>
              <a:t>Been</a:t>
            </a:r>
            <a:r>
              <a:rPr lang="en-US" sz="4400" b="1" i="0" u="none" strike="noStrike" cap="none" dirty="0">
                <a:solidFill>
                  <a:schemeClr val="dk1"/>
                </a:solidFill>
                <a:latin typeface="Lato"/>
                <a:ea typeface="Lato"/>
                <a:cs typeface="Lato"/>
                <a:sym typeface="Lato"/>
              </a:rPr>
              <a:t>?</a:t>
            </a:r>
            <a:endParaRPr sz="1400" b="0" i="0" u="none" strike="noStrike" cap="none" dirty="0">
              <a:solidFill>
                <a:srgbClr val="000000"/>
              </a:solidFill>
              <a:latin typeface="Arial"/>
              <a:ea typeface="Arial"/>
              <a:cs typeface="Arial"/>
              <a:sym typeface="Arial"/>
            </a:endParaRPr>
          </a:p>
        </p:txBody>
      </p:sp>
      <p:sp>
        <p:nvSpPr>
          <p:cNvPr id="8" name="TextBox 7">
            <a:extLst>
              <a:ext uri="{FF2B5EF4-FFF2-40B4-BE49-F238E27FC236}">
                <a16:creationId xmlns:a16="http://schemas.microsoft.com/office/drawing/2014/main" id="{A9EC2C16-20C1-BCB3-1EF4-16651B53D7B7}"/>
              </a:ext>
            </a:extLst>
          </p:cNvPr>
          <p:cNvSpPr txBox="1"/>
          <p:nvPr/>
        </p:nvSpPr>
        <p:spPr>
          <a:xfrm>
            <a:off x="8439054" y="3944335"/>
            <a:ext cx="2592376" cy="523220"/>
          </a:xfrm>
          <a:prstGeom prst="rect">
            <a:avLst/>
          </a:prstGeom>
          <a:noFill/>
        </p:spPr>
        <p:txBody>
          <a:bodyPr wrap="none" rtlCol="0">
            <a:spAutoFit/>
          </a:bodyPr>
          <a:lstStyle/>
          <a:p>
            <a:r>
              <a:rPr lang="en-US" sz="2800" b="1" dirty="0">
                <a:solidFill>
                  <a:schemeClr val="accent6">
                    <a:lumMod val="75000"/>
                  </a:schemeClr>
                </a:solidFill>
                <a:effectLst>
                  <a:outerShdw blurRad="38100" dist="38100" dir="2700000" algn="tl">
                    <a:srgbClr val="000000">
                      <a:alpha val="43137"/>
                    </a:srgbClr>
                  </a:outerShdw>
                </a:effectLst>
                <a:latin typeface="Lato" panose="020F0502020204030203" pitchFamily="34" charset="0"/>
              </a:rPr>
              <a:t>Total Branches</a:t>
            </a:r>
          </a:p>
        </p:txBody>
      </p:sp>
      <p:sp>
        <p:nvSpPr>
          <p:cNvPr id="9" name="TextBox 8">
            <a:extLst>
              <a:ext uri="{FF2B5EF4-FFF2-40B4-BE49-F238E27FC236}">
                <a16:creationId xmlns:a16="http://schemas.microsoft.com/office/drawing/2014/main" id="{5A147FF9-7CCF-501D-C749-C4380D993955}"/>
              </a:ext>
            </a:extLst>
          </p:cNvPr>
          <p:cNvSpPr txBox="1"/>
          <p:nvPr/>
        </p:nvSpPr>
        <p:spPr>
          <a:xfrm>
            <a:off x="8486342" y="5470462"/>
            <a:ext cx="2497800" cy="523220"/>
          </a:xfrm>
          <a:prstGeom prst="rect">
            <a:avLst/>
          </a:prstGeom>
          <a:noFill/>
        </p:spPr>
        <p:txBody>
          <a:bodyPr wrap="none" rtlCol="0">
            <a:spAutoFit/>
          </a:bodyPr>
          <a:lstStyle/>
          <a:p>
            <a:r>
              <a:rPr lang="en-US" sz="2800" b="1" dirty="0">
                <a:solidFill>
                  <a:srgbClr val="0070C0"/>
                </a:solidFill>
                <a:effectLst>
                  <a:outerShdw blurRad="38100" dist="38100" dir="2700000" algn="tl">
                    <a:srgbClr val="000000">
                      <a:alpha val="43137"/>
                    </a:srgbClr>
                  </a:outerShdw>
                </a:effectLst>
                <a:latin typeface="Lato" panose="020F0502020204030203" pitchFamily="34" charset="0"/>
              </a:rPr>
              <a:t>New Branches</a:t>
            </a:r>
          </a:p>
        </p:txBody>
      </p:sp>
      <p:sp>
        <p:nvSpPr>
          <p:cNvPr id="3" name="TextBox 2">
            <a:extLst>
              <a:ext uri="{FF2B5EF4-FFF2-40B4-BE49-F238E27FC236}">
                <a16:creationId xmlns:a16="http://schemas.microsoft.com/office/drawing/2014/main" id="{B7C5DF82-D256-7855-AF8F-98BCCFE03160}"/>
              </a:ext>
            </a:extLst>
          </p:cNvPr>
          <p:cNvSpPr txBox="1"/>
          <p:nvPr/>
        </p:nvSpPr>
        <p:spPr>
          <a:xfrm>
            <a:off x="3235215" y="1188598"/>
            <a:ext cx="6074099" cy="584775"/>
          </a:xfrm>
          <a:prstGeom prst="rect">
            <a:avLst/>
          </a:prstGeom>
          <a:noFill/>
        </p:spPr>
        <p:txBody>
          <a:bodyPr wrap="none" rtlCol="0">
            <a:spAutoFit/>
          </a:bodyPr>
          <a:lstStyle/>
          <a:p>
            <a:r>
              <a:rPr lang="en-US" sz="3200" b="1" u="sng" dirty="0">
                <a:solidFill>
                  <a:srgbClr val="C00000"/>
                </a:solidFill>
                <a:effectLst>
                  <a:outerShdw blurRad="38100" dist="38100" dir="2700000" algn="tl">
                    <a:srgbClr val="000000">
                      <a:alpha val="43137"/>
                    </a:srgbClr>
                  </a:outerShdw>
                </a:effectLst>
                <a:latin typeface="Lato" panose="020F0502020204030203" pitchFamily="34" charset="0"/>
              </a:rPr>
              <a:t>Growth in Branches for 45 years</a:t>
            </a:r>
          </a:p>
        </p:txBody>
      </p:sp>
      <p:pic>
        <p:nvPicPr>
          <p:cNvPr id="10" name="Picture 9">
            <a:extLst>
              <a:ext uri="{FF2B5EF4-FFF2-40B4-BE49-F238E27FC236}">
                <a16:creationId xmlns:a16="http://schemas.microsoft.com/office/drawing/2014/main" id="{5DAF66EA-832C-2B66-DE28-984D79C7D4BA}"/>
              </a:ext>
            </a:extLst>
          </p:cNvPr>
          <p:cNvPicPr>
            <a:picLocks noChangeAspect="1"/>
          </p:cNvPicPr>
          <p:nvPr/>
        </p:nvPicPr>
        <p:blipFill>
          <a:blip r:embed="rId3"/>
          <a:srcRect t="-18" r="34467"/>
          <a:stretch/>
        </p:blipFill>
        <p:spPr>
          <a:xfrm>
            <a:off x="511170" y="2360645"/>
            <a:ext cx="4993891" cy="4034006"/>
          </a:xfrm>
          <a:prstGeom prst="rect">
            <a:avLst/>
          </a:prstGeom>
          <a:ln w="28575" cap="sq">
            <a:solidFill>
              <a:srgbClr val="000000"/>
            </a:solidFill>
            <a:miter lim="800000"/>
          </a:ln>
          <a:effectLst>
            <a:outerShdw blurRad="57150" dist="50800" dir="2700000" algn="tl" rotWithShape="0">
              <a:srgbClr val="000000">
                <a:alpha val="40000"/>
              </a:srgbClr>
            </a:outerShdw>
          </a:effectLst>
        </p:spPr>
      </p:pic>
      <p:pic>
        <p:nvPicPr>
          <p:cNvPr id="2" name="Picture 1" descr="A red rooster with black text&#10;&#10;Description automatically generated with low confidence">
            <a:extLst>
              <a:ext uri="{FF2B5EF4-FFF2-40B4-BE49-F238E27FC236}">
                <a16:creationId xmlns:a16="http://schemas.microsoft.com/office/drawing/2014/main" id="{15FD870E-C8DB-D0AF-6222-94C93B2D8F4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07432" y="271987"/>
            <a:ext cx="1702040" cy="1569660"/>
          </a:xfrm>
          <a:prstGeom prst="rect">
            <a:avLst/>
          </a:prstGeom>
        </p:spPr>
      </p:pic>
    </p:spTree>
    <p:extLst>
      <p:ext uri="{BB962C8B-B14F-4D97-AF65-F5344CB8AC3E}">
        <p14:creationId xmlns:p14="http://schemas.microsoft.com/office/powerpoint/2010/main" val="37071157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rotary telephone on a white surface&#10;&#10;Description automatically generated">
            <a:extLst>
              <a:ext uri="{FF2B5EF4-FFF2-40B4-BE49-F238E27FC236}">
                <a16:creationId xmlns:a16="http://schemas.microsoft.com/office/drawing/2014/main" id="{6FAC5E8B-E98D-0AAF-4755-9E46460207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114" y="3005679"/>
            <a:ext cx="2252442" cy="1395941"/>
          </a:xfrm>
          <a:prstGeom prst="rect">
            <a:avLst/>
          </a:prstGeom>
          <a:ln w="12700" cap="sq">
            <a:solidFill>
              <a:srgbClr val="000000"/>
            </a:solidFill>
            <a:miter lim="800000"/>
          </a:ln>
          <a:effectLst>
            <a:outerShdw blurRad="57150" dist="50800" dir="2700000" algn="tl" rotWithShape="0">
              <a:srgbClr val="000000">
                <a:alpha val="40000"/>
              </a:srgbClr>
            </a:outerShdw>
          </a:effectLst>
        </p:spPr>
      </p:pic>
      <p:pic>
        <p:nvPicPr>
          <p:cNvPr id="9" name="Picture 8">
            <a:extLst>
              <a:ext uri="{FF2B5EF4-FFF2-40B4-BE49-F238E27FC236}">
                <a16:creationId xmlns:a16="http://schemas.microsoft.com/office/drawing/2014/main" id="{CD96027A-DBF8-A287-838A-4A786D24052D}"/>
              </a:ext>
            </a:extLst>
          </p:cNvPr>
          <p:cNvPicPr>
            <a:picLocks noChangeAspect="1"/>
          </p:cNvPicPr>
          <p:nvPr/>
        </p:nvPicPr>
        <p:blipFill rotWithShape="1">
          <a:blip r:embed="rId3"/>
          <a:srcRect l="1" t="3625" r="6901" b="597"/>
          <a:stretch/>
        </p:blipFill>
        <p:spPr>
          <a:xfrm>
            <a:off x="2817015" y="4738907"/>
            <a:ext cx="1712998" cy="1625652"/>
          </a:xfrm>
          <a:prstGeom prst="rect">
            <a:avLst/>
          </a:prstGeom>
          <a:ln w="12700" cap="sq">
            <a:solidFill>
              <a:srgbClr val="000000"/>
            </a:solidFill>
            <a:miter lim="800000"/>
          </a:ln>
          <a:effectLst>
            <a:outerShdw blurRad="57150" dist="50800" dir="2700000" algn="tl" rotWithShape="0">
              <a:srgbClr val="000000">
                <a:alpha val="40000"/>
              </a:srgbClr>
            </a:outerShdw>
          </a:effectLst>
        </p:spPr>
      </p:pic>
      <p:sp>
        <p:nvSpPr>
          <p:cNvPr id="14" name="TextBox 13">
            <a:extLst>
              <a:ext uri="{FF2B5EF4-FFF2-40B4-BE49-F238E27FC236}">
                <a16:creationId xmlns:a16="http://schemas.microsoft.com/office/drawing/2014/main" id="{24A2684C-6751-EA43-AB47-82F928DE5FEC}"/>
              </a:ext>
            </a:extLst>
          </p:cNvPr>
          <p:cNvSpPr txBox="1"/>
          <p:nvPr/>
        </p:nvSpPr>
        <p:spPr>
          <a:xfrm flipH="1">
            <a:off x="2976634" y="3005679"/>
            <a:ext cx="1393759" cy="646331"/>
          </a:xfrm>
          <a:prstGeom prst="rect">
            <a:avLst/>
          </a:prstGeom>
          <a:noFill/>
        </p:spPr>
        <p:txBody>
          <a:bodyPr wrap="square" rtlCol="0">
            <a:spAutoFit/>
          </a:bodyPr>
          <a:lstStyle/>
          <a:p>
            <a:r>
              <a:rPr lang="en-US" sz="3600" dirty="0">
                <a:latin typeface="Lato" panose="020F0502020204030203" pitchFamily="34" charset="0"/>
              </a:rPr>
              <a:t>1958</a:t>
            </a:r>
          </a:p>
        </p:txBody>
      </p:sp>
      <p:sp>
        <p:nvSpPr>
          <p:cNvPr id="15" name="TextBox 14">
            <a:extLst>
              <a:ext uri="{FF2B5EF4-FFF2-40B4-BE49-F238E27FC236}">
                <a16:creationId xmlns:a16="http://schemas.microsoft.com/office/drawing/2014/main" id="{B94B3C47-566B-10E6-C0DD-8CF985F988BE}"/>
              </a:ext>
            </a:extLst>
          </p:cNvPr>
          <p:cNvSpPr txBox="1"/>
          <p:nvPr/>
        </p:nvSpPr>
        <p:spPr>
          <a:xfrm flipH="1">
            <a:off x="1113622" y="5438310"/>
            <a:ext cx="1393759" cy="646331"/>
          </a:xfrm>
          <a:prstGeom prst="rect">
            <a:avLst/>
          </a:prstGeom>
          <a:noFill/>
        </p:spPr>
        <p:txBody>
          <a:bodyPr wrap="square" rtlCol="0">
            <a:spAutoFit/>
          </a:bodyPr>
          <a:lstStyle/>
          <a:p>
            <a:r>
              <a:rPr lang="en-US" sz="3600" dirty="0">
                <a:latin typeface="Lato" panose="020F0502020204030203" pitchFamily="34" charset="0"/>
              </a:rPr>
              <a:t>2024</a:t>
            </a:r>
          </a:p>
        </p:txBody>
      </p:sp>
      <p:sp>
        <p:nvSpPr>
          <p:cNvPr id="3" name="TextBox 2">
            <a:extLst>
              <a:ext uri="{FF2B5EF4-FFF2-40B4-BE49-F238E27FC236}">
                <a16:creationId xmlns:a16="http://schemas.microsoft.com/office/drawing/2014/main" id="{49992705-C9F4-8614-F5A3-FEA92E419BF5}"/>
              </a:ext>
            </a:extLst>
          </p:cNvPr>
          <p:cNvSpPr txBox="1"/>
          <p:nvPr/>
        </p:nvSpPr>
        <p:spPr>
          <a:xfrm>
            <a:off x="3856473" y="382556"/>
            <a:ext cx="6108621" cy="923330"/>
          </a:xfrm>
          <a:prstGeom prst="rect">
            <a:avLst/>
          </a:prstGeom>
          <a:noFill/>
        </p:spPr>
        <p:txBody>
          <a:bodyPr wrap="square" rtlCol="0">
            <a:spAutoFit/>
          </a:bodyPr>
          <a:lstStyle/>
          <a:p>
            <a:r>
              <a:rPr lang="en-US" sz="5400" b="1" dirty="0">
                <a:latin typeface="Lato" panose="020F0502020204030203" pitchFamily="34" charset="0"/>
              </a:rPr>
              <a:t>66 Years of Change</a:t>
            </a:r>
          </a:p>
        </p:txBody>
      </p:sp>
      <p:pic>
        <p:nvPicPr>
          <p:cNvPr id="7" name="Picture 6" descr="A group of people sitting at tables&#10;&#10;Description automatically generated">
            <a:extLst>
              <a:ext uri="{FF2B5EF4-FFF2-40B4-BE49-F238E27FC236}">
                <a16:creationId xmlns:a16="http://schemas.microsoft.com/office/drawing/2014/main" id="{41186AD4-5241-1E41-E777-738BC6326D66}"/>
              </a:ext>
            </a:extLst>
          </p:cNvPr>
          <p:cNvPicPr>
            <a:picLocks noChangeAspect="1"/>
          </p:cNvPicPr>
          <p:nvPr/>
        </p:nvPicPr>
        <p:blipFill>
          <a:blip r:embed="rId4"/>
          <a:stretch>
            <a:fillRect/>
          </a:stretch>
        </p:blipFill>
        <p:spPr>
          <a:xfrm>
            <a:off x="5267574" y="1363017"/>
            <a:ext cx="5681577" cy="4670305"/>
          </a:xfrm>
          <a:prstGeom prst="rect">
            <a:avLst/>
          </a:prstGeom>
          <a:ln w="12700" cap="sq">
            <a:solidFill>
              <a:srgbClr val="000000"/>
            </a:solidFill>
            <a:miter lim="800000"/>
          </a:ln>
          <a:effectLst>
            <a:outerShdw blurRad="57150" dist="50800" dir="2700000" algn="tl" rotWithShape="0">
              <a:srgbClr val="000000">
                <a:alpha val="40000"/>
              </a:srgbClr>
            </a:outerShdw>
          </a:effectLst>
        </p:spPr>
      </p:pic>
      <p:sp>
        <p:nvSpPr>
          <p:cNvPr id="8" name="TextBox 7">
            <a:extLst>
              <a:ext uri="{FF2B5EF4-FFF2-40B4-BE49-F238E27FC236}">
                <a16:creationId xmlns:a16="http://schemas.microsoft.com/office/drawing/2014/main" id="{957F956D-BCF8-B6F7-8B01-12FD5C7B0D29}"/>
              </a:ext>
            </a:extLst>
          </p:cNvPr>
          <p:cNvSpPr txBox="1"/>
          <p:nvPr/>
        </p:nvSpPr>
        <p:spPr>
          <a:xfrm>
            <a:off x="5752417" y="6126301"/>
            <a:ext cx="3752950" cy="584775"/>
          </a:xfrm>
          <a:prstGeom prst="rect">
            <a:avLst/>
          </a:prstGeom>
          <a:noFill/>
        </p:spPr>
        <p:txBody>
          <a:bodyPr wrap="none" rtlCol="0">
            <a:spAutoFit/>
          </a:bodyPr>
          <a:lstStyle/>
          <a:p>
            <a:r>
              <a:rPr lang="en-US" sz="3200" b="1" dirty="0">
                <a:latin typeface="Lato" panose="020F0502020204030203" pitchFamily="34" charset="0"/>
              </a:rPr>
              <a:t>Branch 37 - Auburn</a:t>
            </a:r>
          </a:p>
        </p:txBody>
      </p:sp>
      <p:pic>
        <p:nvPicPr>
          <p:cNvPr id="2" name="Picture 1">
            <a:extLst>
              <a:ext uri="{FF2B5EF4-FFF2-40B4-BE49-F238E27FC236}">
                <a16:creationId xmlns:a16="http://schemas.microsoft.com/office/drawing/2014/main" id="{17639961-4233-5D4C-6442-B0F40CFDDAA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4179" y="317210"/>
            <a:ext cx="1799143" cy="1545315"/>
          </a:xfrm>
          <a:prstGeom prst="rect">
            <a:avLst/>
          </a:prstGeom>
          <a:ln w="1905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061115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2891</TotalTime>
  <Words>2319</Words>
  <Application>Microsoft Office PowerPoint</Application>
  <PresentationFormat>Widescreen</PresentationFormat>
  <Paragraphs>322</Paragraphs>
  <Slides>38</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Aptos</vt:lpstr>
      <vt:lpstr>Aptos Display</vt:lpstr>
      <vt:lpstr>Aptos Narrow</vt:lpstr>
      <vt:lpstr>Arial</vt:lpstr>
      <vt:lpstr>Calibri</vt:lpstr>
      <vt:lpstr>Lato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Andy Danver</dc:creator>
  <cp:lastModifiedBy>Ken Walling</cp:lastModifiedBy>
  <cp:revision>74</cp:revision>
  <cp:lastPrinted>2025-04-10T16:13:47Z</cp:lastPrinted>
  <dcterms:created xsi:type="dcterms:W3CDTF">2024-08-06T17:54:01Z</dcterms:created>
  <dcterms:modified xsi:type="dcterms:W3CDTF">2025-04-17T23:12:37Z</dcterms:modified>
</cp:coreProperties>
</file>